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6.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7" r:id="rId2"/>
    <p:sldId id="362" r:id="rId3"/>
    <p:sldId id="263" r:id="rId4"/>
    <p:sldId id="384" r:id="rId5"/>
    <p:sldId id="385" r:id="rId6"/>
    <p:sldId id="386" r:id="rId7"/>
    <p:sldId id="387" r:id="rId8"/>
    <p:sldId id="363" r:id="rId9"/>
    <p:sldId id="364" r:id="rId10"/>
    <p:sldId id="289" r:id="rId11"/>
    <p:sldId id="264" r:id="rId12"/>
    <p:sldId id="266" r:id="rId13"/>
    <p:sldId id="277" r:id="rId14"/>
    <p:sldId id="267" r:id="rId15"/>
    <p:sldId id="256" r:id="rId16"/>
    <p:sldId id="285" r:id="rId17"/>
    <p:sldId id="275" r:id="rId18"/>
    <p:sldId id="269" r:id="rId19"/>
    <p:sldId id="270" r:id="rId20"/>
    <p:sldId id="271" r:id="rId21"/>
    <p:sldId id="318" r:id="rId22"/>
    <p:sldId id="282" r:id="rId23"/>
    <p:sldId id="283" r:id="rId24"/>
    <p:sldId id="284" r:id="rId25"/>
    <p:sldId id="272" r:id="rId26"/>
    <p:sldId id="273" r:id="rId27"/>
    <p:sldId id="259" r:id="rId28"/>
    <p:sldId id="279" r:id="rId29"/>
    <p:sldId id="294" r:id="rId30"/>
    <p:sldId id="296" r:id="rId31"/>
    <p:sldId id="280" r:id="rId32"/>
    <p:sldId id="291" r:id="rId33"/>
    <p:sldId id="286" r:id="rId34"/>
    <p:sldId id="293" r:id="rId35"/>
    <p:sldId id="297" r:id="rId36"/>
    <p:sldId id="301" r:id="rId37"/>
    <p:sldId id="306" r:id="rId38"/>
    <p:sldId id="325" r:id="rId39"/>
    <p:sldId id="326" r:id="rId40"/>
    <p:sldId id="327" r:id="rId41"/>
    <p:sldId id="329" r:id="rId42"/>
    <p:sldId id="330" r:id="rId43"/>
    <p:sldId id="309" r:id="rId44"/>
    <p:sldId id="323" r:id="rId45"/>
    <p:sldId id="331" r:id="rId46"/>
    <p:sldId id="332" r:id="rId47"/>
    <p:sldId id="307" r:id="rId48"/>
    <p:sldId id="308" r:id="rId49"/>
    <p:sldId id="310" r:id="rId50"/>
    <p:sldId id="361" r:id="rId51"/>
    <p:sldId id="304" r:id="rId52"/>
    <p:sldId id="305" r:id="rId53"/>
    <p:sldId id="365" r:id="rId54"/>
    <p:sldId id="333" r:id="rId55"/>
    <p:sldId id="334" r:id="rId56"/>
    <p:sldId id="336" r:id="rId57"/>
    <p:sldId id="335" r:id="rId58"/>
    <p:sldId id="337" r:id="rId59"/>
    <p:sldId id="338" r:id="rId60"/>
    <p:sldId id="339" r:id="rId61"/>
    <p:sldId id="340" r:id="rId62"/>
    <p:sldId id="341" r:id="rId63"/>
    <p:sldId id="342" r:id="rId64"/>
    <p:sldId id="343" r:id="rId65"/>
    <p:sldId id="367" r:id="rId66"/>
    <p:sldId id="344" r:id="rId67"/>
    <p:sldId id="345" r:id="rId68"/>
    <p:sldId id="346" r:id="rId69"/>
    <p:sldId id="347" r:id="rId70"/>
    <p:sldId id="348" r:id="rId71"/>
    <p:sldId id="349" r:id="rId72"/>
    <p:sldId id="350" r:id="rId73"/>
    <p:sldId id="359" r:id="rId74"/>
    <p:sldId id="352" r:id="rId75"/>
    <p:sldId id="353" r:id="rId76"/>
    <p:sldId id="356" r:id="rId77"/>
    <p:sldId id="351" r:id="rId78"/>
    <p:sldId id="382" r:id="rId79"/>
    <p:sldId id="355" r:id="rId80"/>
    <p:sldId id="358" r:id="rId81"/>
    <p:sldId id="357" r:id="rId82"/>
    <p:sldId id="360" r:id="rId83"/>
    <p:sldId id="366" r:id="rId84"/>
    <p:sldId id="368" r:id="rId85"/>
    <p:sldId id="369" r:id="rId86"/>
    <p:sldId id="370" r:id="rId87"/>
    <p:sldId id="371" r:id="rId88"/>
    <p:sldId id="372" r:id="rId89"/>
    <p:sldId id="373" r:id="rId90"/>
    <p:sldId id="374" r:id="rId91"/>
    <p:sldId id="375" r:id="rId92"/>
    <p:sldId id="376" r:id="rId93"/>
    <p:sldId id="377" r:id="rId94"/>
    <p:sldId id="379" r:id="rId95"/>
    <p:sldId id="380" r:id="rId96"/>
    <p:sldId id="381" r:id="rId97"/>
    <p:sldId id="378" r:id="rId98"/>
    <p:sldId id="383" r:id="rId99"/>
    <p:sldId id="390" r:id="rId100"/>
    <p:sldId id="388" r:id="rId101"/>
    <p:sldId id="389" r:id="rId1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CFF3"/>
    <a:srgbClr val="3333B2"/>
    <a:srgbClr val="EAEAFF"/>
    <a:srgbClr val="E6E6FF"/>
    <a:srgbClr val="D8D8F0"/>
    <a:srgbClr val="CECE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11" autoAdjust="0"/>
    <p:restoredTop sz="94660"/>
  </p:normalViewPr>
  <p:slideViewPr>
    <p:cSldViewPr snapToGrid="0">
      <p:cViewPr varScale="1">
        <p:scale>
          <a:sx n="128" d="100"/>
          <a:sy n="128" d="100"/>
        </p:scale>
        <p:origin x="120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A3F58-D3D2-4146-A796-D72C1E3E9F31}" type="datetimeFigureOut">
              <a:rPr kumimoji="1" lang="zh-CN" altLang="en-US" smtClean="0"/>
              <a:t>2021/5/26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E9214-D76E-9F46-AA77-E58707266A70}" type="slidenum">
              <a:rPr kumimoji="1" lang="zh-CN" altLang="en-US" smtClean="0"/>
              <a:t>‹#›</a:t>
            </a:fld>
            <a:endParaRPr kumimoji="1" lang="zh-CN" altLang="en-US"/>
          </a:p>
        </p:txBody>
      </p:sp>
    </p:spTree>
    <p:extLst>
      <p:ext uri="{BB962C8B-B14F-4D97-AF65-F5344CB8AC3E}">
        <p14:creationId xmlns:p14="http://schemas.microsoft.com/office/powerpoint/2010/main" val="296428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77E9214-D76E-9F46-AA77-E58707266A70}" type="slidenum">
              <a:rPr kumimoji="1" lang="zh-CN" altLang="en-US" smtClean="0"/>
              <a:t>98</a:t>
            </a:fld>
            <a:endParaRPr kumimoji="1" lang="zh-CN" altLang="en-US"/>
          </a:p>
        </p:txBody>
      </p:sp>
    </p:spTree>
    <p:extLst>
      <p:ext uri="{BB962C8B-B14F-4D97-AF65-F5344CB8AC3E}">
        <p14:creationId xmlns:p14="http://schemas.microsoft.com/office/powerpoint/2010/main" val="81564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388535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60414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817284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166623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86885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283200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65260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93891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307752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153263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E6289F9-2670-4D93-955C-53FC9BB69AA5}" type="datetimeFigureOut">
              <a:rPr lang="zh-CN" altLang="en-US" smtClean="0"/>
              <a:t>2021/5/26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229812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289F9-2670-4D93-955C-53FC9BB69AA5}" type="datetimeFigureOut">
              <a:rPr lang="zh-CN" altLang="en-US" smtClean="0"/>
              <a:t>2021/5/26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49529-5D18-486F-BB57-77F6B55CE802}" type="slidenum">
              <a:rPr lang="zh-CN" altLang="en-US" smtClean="0"/>
              <a:t>‹#›</a:t>
            </a:fld>
            <a:endParaRPr lang="zh-CN" altLang="en-US"/>
          </a:p>
        </p:txBody>
      </p:sp>
    </p:spTree>
    <p:extLst>
      <p:ext uri="{BB962C8B-B14F-4D97-AF65-F5344CB8AC3E}">
        <p14:creationId xmlns:p14="http://schemas.microsoft.com/office/powerpoint/2010/main" val="765563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3" name="组合 2"/>
          <p:cNvGrpSpPr/>
          <p:nvPr/>
        </p:nvGrpSpPr>
        <p:grpSpPr>
          <a:xfrm>
            <a:off x="0" y="0"/>
            <a:ext cx="9144000" cy="6858000"/>
            <a:chOff x="0" y="0"/>
            <a:chExt cx="9144000" cy="6858000"/>
          </a:xfrm>
        </p:grpSpPr>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latin typeface="Adobe 仿宋 Std R" panose="02020400000000000000" pitchFamily="18" charset="-122"/>
                  <a:ea typeface="Adobe 仿宋 Std R" panose="02020400000000000000" pitchFamily="18" charset="-122"/>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pic>
        <p:nvPicPr>
          <p:cNvPr id="9" name="图片 8"/>
          <p:cNvPicPr>
            <a:picLocks noChangeAspect="1"/>
          </p:cNvPicPr>
          <p:nvPr/>
        </p:nvPicPr>
        <p:blipFill>
          <a:blip r:embed="rId3"/>
          <a:stretch>
            <a:fillRect/>
          </a:stretch>
        </p:blipFill>
        <p:spPr>
          <a:xfrm>
            <a:off x="277459" y="1588169"/>
            <a:ext cx="7157324" cy="848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p:cNvSpPr txBox="1"/>
          <p:nvPr/>
        </p:nvSpPr>
        <p:spPr>
          <a:xfrm>
            <a:off x="1839910" y="1750754"/>
            <a:ext cx="4032421" cy="523220"/>
          </a:xfrm>
          <a:prstGeom prst="rect">
            <a:avLst/>
          </a:prstGeom>
          <a:noFill/>
        </p:spPr>
        <p:txBody>
          <a:bodyPr wrap="square" rtlCol="0">
            <a:spAutoFit/>
          </a:bodyPr>
          <a:lstStyle/>
          <a:p>
            <a:pPr algn="ctr"/>
            <a:r>
              <a:rPr lang="zh-CN" altLang="en-US" sz="2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a:t>
            </a:r>
          </a:p>
        </p:txBody>
      </p:sp>
    </p:spTree>
    <p:extLst>
      <p:ext uri="{BB962C8B-B14F-4D97-AF65-F5344CB8AC3E}">
        <p14:creationId xmlns:p14="http://schemas.microsoft.com/office/powerpoint/2010/main" val="179499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一、商品课税</a:t>
            </a:r>
            <a:r>
              <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流转税</a:t>
            </a:r>
            <a:r>
              <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货物和劳务税</a:t>
            </a: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的概念</a:t>
            </a:r>
            <a:r>
              <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buFont typeface="Wingdings" panose="05000000000000000000" pitchFamily="2" charset="2"/>
              <a:buNone/>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457200" lvl="1" indent="0" defTabSz="457200">
              <a:lnSpc>
                <a:spcPct val="100000"/>
              </a:lnSpc>
              <a:spcBef>
                <a:spcPts val="0"/>
              </a:spcBef>
              <a:buNone/>
            </a:pPr>
            <a:r>
              <a:rPr lang="zh-CN" altLang="en-US" sz="26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是泛指所有以</a:t>
            </a:r>
            <a:r>
              <a:rPr lang="zh-CN" altLang="en-US" sz="26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商品和服务的流转额</a:t>
            </a:r>
            <a:r>
              <a:rPr lang="zh-CN" altLang="en-US" sz="26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为</a:t>
            </a:r>
            <a:r>
              <a:rPr lang="zh-CN" altLang="en-US" sz="26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课征对象</a:t>
            </a:r>
            <a:r>
              <a:rPr lang="zh-CN" altLang="en-US" sz="26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的税类。</a:t>
            </a:r>
          </a:p>
        </p:txBody>
      </p:sp>
    </p:spTree>
    <p:extLst>
      <p:ext uri="{BB962C8B-B14F-4D97-AF65-F5344CB8AC3E}">
        <p14:creationId xmlns:p14="http://schemas.microsoft.com/office/powerpoint/2010/main" val="5327289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499817"/>
            <a:ext cx="8229600" cy="4631108"/>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（二）下一步税制改革的主要内容</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中共中央关于全面深化改革若干重大问题的决定</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为今后税制改革提出了具体的战略部署，即“推进增值税改革，适当简化税率。</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完善增值税制度</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增值税还面临立法的问题，在立法过程中，增值税制度还需要进一步完善。</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改善消费税制度</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下一步消费税改革重点是调整征税范围和税率，把一些有利于调节收入分配和抑制环境污染的产品列入消费税的征税范围。</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217535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499817"/>
            <a:ext cx="8229600" cy="4631108"/>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完善个人所得税制度</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现行制度在面对收入来源不同的纳税人时，由于各类所得都有其不同的费用扣除标准（免征额），所以它无法做到税收的横向公平。实行“综合和分类相结合”的个人所得税，有望解决这一问题。</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研究房地产税的征收</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目前我国并没有开征房地产税这个税种，但开征了房产税和城镇土地使用税。党的十八届三中全会提出“加快房地产税立法并适时推进改革”</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73786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二、商品课税的特征 </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buFont typeface="Wingdings" panose="05000000000000000000" pitchFamily="2" charset="2"/>
              <a:buNone/>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、以商品和非商品的流转额为计税依据，商品需交换并形成销售收入，</a:t>
            </a:r>
          </a:p>
          <a:p>
            <a:pPr lvl="1"/>
            <a:r>
              <a:rPr lang="zh-CN"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、实行比例税率，意味着在负担上有累退性；</a:t>
            </a:r>
          </a:p>
          <a:p>
            <a:pPr lvl="1"/>
            <a:r>
              <a:rPr lang="zh-CN"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、课征普遍，课税隐蔽；</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、计征简便</a:t>
            </a:r>
            <a:r>
              <a:rPr lang="zh-CN"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纳税人较少，节省征税费用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、可以稳定、便利地取得财政收入，是收入功能较强的一个税类。</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56400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9.2.1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Rectangle 2"/>
          <p:cNvSpPr txBox="1">
            <a:spLocks noChangeArrowheads="1"/>
          </p:cNvSpPr>
          <p:nvPr/>
        </p:nvSpPr>
        <p:spPr bwMode="auto">
          <a:xfrm>
            <a:off x="468313" y="1773238"/>
            <a:ext cx="8229600" cy="2087562"/>
          </a:xfrm>
          <a:prstGeom prst="rect">
            <a:avLst/>
          </a:prstGeo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（一）理论部分需回答的问题</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增值税是怎么产生的？</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什么叫增值税，怎么理解“增值额”？</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增值税类型有哪些？</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增值税具有哪些特点？</a:t>
            </a:r>
          </a:p>
        </p:txBody>
      </p:sp>
      <p:sp>
        <p:nvSpPr>
          <p:cNvPr id="19" name="Rectangle 4"/>
          <p:cNvSpPr>
            <a:spLocks noChangeArrowheads="1"/>
          </p:cNvSpPr>
          <p:nvPr/>
        </p:nvSpPr>
        <p:spPr bwMode="auto">
          <a:xfrm>
            <a:off x="468313" y="4005263"/>
            <a:ext cx="8229600" cy="2044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（二）实务部分需回答的问题</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我国增值税征收范围是什么？</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我国增值税纳税人的规定？</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我国增值税税率规定？</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增值税计算方法？</a:t>
            </a:r>
          </a:p>
        </p:txBody>
      </p:sp>
    </p:spTree>
    <p:extLst>
      <p:ext uri="{BB962C8B-B14F-4D97-AF65-F5344CB8AC3E}">
        <p14:creationId xmlns:p14="http://schemas.microsoft.com/office/powerpoint/2010/main" val="17674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animEffect transition="in" filter="box(in)">
                                      <p:cBhvr>
                                        <p:cTn id="7" dur="1000"/>
                                        <p:tgtEl>
                                          <p:spTgt spid="18">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box(in)">
                                      <p:cBhvr>
                                        <p:cTn id="12" dur="10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box(in)">
                                      <p:cBhvr>
                                        <p:cTn id="17" dur="10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box(in)">
                                      <p:cBhvr>
                                        <p:cTn id="22" dur="10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box(in)">
                                      <p:cBhvr>
                                        <p:cTn id="27" dur="1000"/>
                                        <p:tgtEl>
                                          <p:spTgt spid="1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box(in)">
                                      <p:cBhvr>
                                        <p:cTn id="32" dur="1000"/>
                                        <p:tgtEl>
                                          <p:spTgt spid="1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in)">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9.2.1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208666" y="1651024"/>
            <a:ext cx="7504176" cy="5138737"/>
          </a:xfrm>
          <a:prstGeom prst="rect">
            <a:avLst/>
          </a:prstGeom>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以商品（含应税劳务、销售服务、无形资产和不动产）在流转过程中产生的</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增值额</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为计税依据而征收的一种</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流转税</a:t>
            </a:r>
          </a:p>
          <a:p>
            <a:pPr>
              <a:lnSpc>
                <a:spcPct val="120000"/>
              </a:lnSpc>
              <a:buFont typeface="Wingdings" panose="05000000000000000000" pitchFamily="2" charset="2"/>
              <a:buNone/>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lvl="1" indent="-342900">
              <a:lnSpc>
                <a:spcPct val="120000"/>
              </a:lnSpc>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增值额：</a:t>
            </a:r>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lvl="1" indent="-342900">
              <a:lnSpc>
                <a:spcPct val="120000"/>
              </a:lnSpc>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）从理论上讲，是企业在生产经营过程中</a:t>
            </a:r>
            <a:r>
              <a:rPr lang="zh-CN" altLang="en-US" sz="28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新创造</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的那部分价值，相当于商品价值中扣除生产中消耗的生产资料价值</a:t>
            </a:r>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之后的余额，即</a:t>
            </a:r>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V+M</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部分。 </a:t>
            </a:r>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lvl="1" indent="-342900">
              <a:lnSpc>
                <a:spcPct val="120000"/>
              </a:lnSpc>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）是该单位销售货物或提供劳务的收入额扣除为生产经营这种货物（包括劳务）而外购的那部分货物价款后的余额。</a:t>
            </a:r>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600" b="1" dirty="0"/>
          </a:p>
          <a:p>
            <a:pPr>
              <a:buFont typeface="Wingdings" panose="05000000000000000000" pitchFamily="2" charset="2"/>
              <a:buNone/>
            </a:pPr>
            <a:r>
              <a:rPr lang="zh-CN" altLang="en-US" sz="2600" b="1" dirty="0"/>
              <a:t>      </a:t>
            </a:r>
          </a:p>
        </p:txBody>
      </p:sp>
    </p:spTree>
    <p:extLst>
      <p:ext uri="{BB962C8B-B14F-4D97-AF65-F5344CB8AC3E}">
        <p14:creationId xmlns:p14="http://schemas.microsoft.com/office/powerpoint/2010/main" val="425230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576469" y="1084729"/>
            <a:ext cx="7817223" cy="4816598"/>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增值税是怎么产生的 ？</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由于大量货物或服务并不是最终消费的，而是继续作为下游企业的投入，如果每个环节都是按照收入总额全额计税，将产生严重的</a:t>
            </a:r>
            <a:r>
              <a:rPr lang="zh-CN" altLang="en-US" sz="2400"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重复征税</a:t>
            </a: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问题！</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例如：甲将</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万元车子卖给乙，以总价</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万元的</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征税</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万元。乙如果将此车以</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万元卖给丙，税务局也不会扣除前面已经缴纳的</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万元的税，而是按照总额</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万元的</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，再征收</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万元的税。如果丙将此车再出售给他人，仍然会征收销售额</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的税。</a:t>
            </a:r>
          </a:p>
          <a:p>
            <a:endParaRPr lang="zh-CN" altLang="en-US" dirty="0"/>
          </a:p>
        </p:txBody>
      </p:sp>
    </p:spTree>
    <p:extLst>
      <p:ext uri="{BB962C8B-B14F-4D97-AF65-F5344CB8AC3E}">
        <p14:creationId xmlns:p14="http://schemas.microsoft.com/office/powerpoint/2010/main" val="2388521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146164" y="1030288"/>
            <a:ext cx="8229600" cy="116355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增值税在生产和销售过程的</a:t>
            </a:r>
            <a:r>
              <a:rPr lang="zh-CN" altLang="en-US" dirty="0">
                <a:solidFill>
                  <a:schemeClr val="accent2"/>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各个环节</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分段征收</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dirty="0"/>
          </a:p>
        </p:txBody>
      </p:sp>
      <p:sp>
        <p:nvSpPr>
          <p:cNvPr id="2" name="矩形 1"/>
          <p:cNvSpPr/>
          <p:nvPr/>
        </p:nvSpPr>
        <p:spPr>
          <a:xfrm>
            <a:off x="666538" y="2167099"/>
            <a:ext cx="6318421" cy="477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19953" y="2085448"/>
            <a:ext cx="546847"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785117" y="2085448"/>
            <a:ext cx="546847" cy="6096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050281" y="2085448"/>
            <a:ext cx="546847" cy="6096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15445" y="2101196"/>
            <a:ext cx="546847" cy="6096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580609" y="2085448"/>
            <a:ext cx="546847" cy="6096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845773" y="2085448"/>
            <a:ext cx="546847"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48235" y="2851694"/>
            <a:ext cx="1201270" cy="461665"/>
          </a:xfrm>
          <a:prstGeom prst="rect">
            <a:avLst/>
          </a:prstGeom>
          <a:noFill/>
        </p:spPr>
        <p:txBody>
          <a:bodyPr wrap="square" rtlCol="0">
            <a:spAutoFit/>
          </a:bodyPr>
          <a:lstStyle/>
          <a:p>
            <a:r>
              <a:rPr lang="zh-CN" altLang="en-US" sz="2400" dirty="0">
                <a:solidFill>
                  <a:schemeClr val="accent1">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生产</a:t>
            </a:r>
          </a:p>
        </p:txBody>
      </p:sp>
      <p:sp>
        <p:nvSpPr>
          <p:cNvPr id="26" name="文本框 25"/>
          <p:cNvSpPr txBox="1"/>
          <p:nvPr/>
        </p:nvSpPr>
        <p:spPr>
          <a:xfrm>
            <a:off x="6705600" y="2846364"/>
            <a:ext cx="1201270" cy="461665"/>
          </a:xfrm>
          <a:prstGeom prst="rect">
            <a:avLst/>
          </a:prstGeom>
          <a:noFill/>
        </p:spPr>
        <p:txBody>
          <a:bodyPr wrap="square" rtlCol="0">
            <a:spAutoFit/>
          </a:bodyPr>
          <a:lstStyle/>
          <a:p>
            <a:r>
              <a:rPr lang="zh-CN" altLang="en-US" sz="2400" dirty="0">
                <a:solidFill>
                  <a:schemeClr val="accent2"/>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销售</a:t>
            </a:r>
          </a:p>
        </p:txBody>
      </p:sp>
      <p:sp>
        <p:nvSpPr>
          <p:cNvPr id="8" name="右箭头 7"/>
          <p:cNvSpPr/>
          <p:nvPr/>
        </p:nvSpPr>
        <p:spPr>
          <a:xfrm>
            <a:off x="1317956" y="2325314"/>
            <a:ext cx="304799" cy="16136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2538723" y="2326041"/>
            <a:ext cx="304799" cy="16136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3803887" y="2326283"/>
            <a:ext cx="304799" cy="16136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a:off x="5075109" y="2325314"/>
            <a:ext cx="304799" cy="16136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6377584" y="2327132"/>
            <a:ext cx="304799" cy="16136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100869" y="2926457"/>
            <a:ext cx="3795492" cy="923330"/>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在中间的每一环节，仅就增值部分征税，最终实现对消费环节全额征税，可有效避免重复征税问题。</a:t>
            </a:r>
          </a:p>
        </p:txBody>
      </p:sp>
      <p:grpSp>
        <p:nvGrpSpPr>
          <p:cNvPr id="31" name="组合 30"/>
          <p:cNvGrpSpPr/>
          <p:nvPr/>
        </p:nvGrpSpPr>
        <p:grpSpPr>
          <a:xfrm>
            <a:off x="376026" y="4510078"/>
            <a:ext cx="7091574" cy="1559692"/>
            <a:chOff x="874867" y="763497"/>
            <a:chExt cx="6648305" cy="3299801"/>
          </a:xfrm>
          <a:effectLst>
            <a:outerShdw blurRad="50800" dist="38100" dir="2700000" algn="tl" rotWithShape="0">
              <a:prstClr val="black">
                <a:alpha val="40000"/>
              </a:prstClr>
            </a:outerShdw>
          </a:effectLst>
        </p:grpSpPr>
        <p:sp>
          <p:nvSpPr>
            <p:cNvPr id="32" name="圆角矩形 31"/>
            <p:cNvSpPr/>
            <p:nvPr/>
          </p:nvSpPr>
          <p:spPr>
            <a:xfrm>
              <a:off x="874868" y="763497"/>
              <a:ext cx="6648304" cy="2625410"/>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874867" y="1405169"/>
              <a:ext cx="6648305" cy="2658129"/>
              <a:chOff x="851800" y="1268644"/>
              <a:chExt cx="6727854" cy="2658129"/>
            </a:xfrm>
          </p:grpSpPr>
          <p:sp>
            <p:nvSpPr>
              <p:cNvPr id="34" name="矩形 3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851800"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增值税的特殊计税方式，使得在上一环节已经缴纳的税额可以在下一个环节征税时扣除，使各个环节形成环环相扣的完整链条。</a:t>
                </a:r>
                <a:endParaRPr lang="en-US" altLang="zh-CN" dirty="0">
                  <a:solidFill>
                    <a:schemeClr val="tx1">
                      <a:lumMod val="95000"/>
                      <a:lumOff val="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直接法：增值额 </a:t>
                </a:r>
                <a:r>
                  <a:rPr lang="en-US" altLang="zh-CN"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endParaRPr lang="en-US" altLang="zh-CN"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ctr"/>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间接法（抵扣制）：</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销项税额－进项税额</a:t>
                </a:r>
                <a:endParaRPr lang="zh-CN" altLang="en-US" dirty="0">
                  <a:solidFill>
                    <a:schemeClr val="tx1">
                      <a:lumMod val="95000"/>
                      <a:lumOff val="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spTree>
    <p:extLst>
      <p:ext uri="{BB962C8B-B14F-4D97-AF65-F5344CB8AC3E}">
        <p14:creationId xmlns:p14="http://schemas.microsoft.com/office/powerpoint/2010/main" val="385652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8" name="右箭头 7"/>
          <p:cNvSpPr/>
          <p:nvPr/>
        </p:nvSpPr>
        <p:spPr>
          <a:xfrm>
            <a:off x="1651070" y="1383846"/>
            <a:ext cx="397186" cy="29865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大括号 9"/>
          <p:cNvSpPr/>
          <p:nvPr/>
        </p:nvSpPr>
        <p:spPr>
          <a:xfrm rot="5400000">
            <a:off x="1698494" y="1133526"/>
            <a:ext cx="302339" cy="17990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269085" y="1166834"/>
            <a:ext cx="1201270"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厂家</a:t>
            </a:r>
          </a:p>
        </p:txBody>
      </p:sp>
      <p:sp>
        <p:nvSpPr>
          <p:cNvPr id="36" name="矩形 35"/>
          <p:cNvSpPr/>
          <p:nvPr/>
        </p:nvSpPr>
        <p:spPr>
          <a:xfrm>
            <a:off x="2228971" y="1169843"/>
            <a:ext cx="1201270"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50</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批发商</a:t>
            </a:r>
          </a:p>
        </p:txBody>
      </p:sp>
      <p:sp>
        <p:nvSpPr>
          <p:cNvPr id="37" name="右箭头 36"/>
          <p:cNvSpPr/>
          <p:nvPr/>
        </p:nvSpPr>
        <p:spPr>
          <a:xfrm>
            <a:off x="3610956" y="1383969"/>
            <a:ext cx="397186" cy="29865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188857" y="1169966"/>
            <a:ext cx="1201270" cy="70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80</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零售商</a:t>
            </a:r>
          </a:p>
        </p:txBody>
      </p:sp>
      <p:sp>
        <p:nvSpPr>
          <p:cNvPr id="39" name="右箭头 38"/>
          <p:cNvSpPr/>
          <p:nvPr/>
        </p:nvSpPr>
        <p:spPr>
          <a:xfrm>
            <a:off x="5570842" y="1388745"/>
            <a:ext cx="397186" cy="29865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148743" y="1174742"/>
            <a:ext cx="1201270" cy="70713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消费者</a:t>
            </a:r>
          </a:p>
        </p:txBody>
      </p:sp>
      <p:sp>
        <p:nvSpPr>
          <p:cNvPr id="41" name="矩形 40"/>
          <p:cNvSpPr/>
          <p:nvPr/>
        </p:nvSpPr>
        <p:spPr>
          <a:xfrm>
            <a:off x="269085" y="2184217"/>
            <a:ext cx="3774640" cy="3639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直接法：增值额 </a:t>
            </a:r>
            <a:r>
              <a:rPr lang="en-US" altLang="zh-CN"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r>
              <a:rPr lang="zh-CN" altLang="zh-CN"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40 X 13%</a:t>
            </a:r>
            <a:endPar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2" name="下箭头 41"/>
          <p:cNvSpPr/>
          <p:nvPr/>
        </p:nvSpPr>
        <p:spPr>
          <a:xfrm>
            <a:off x="1182624" y="2682240"/>
            <a:ext cx="1426464" cy="256032"/>
          </a:xfrm>
          <a:prstGeom prst="downArrow">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下箭头 44"/>
          <p:cNvSpPr/>
          <p:nvPr/>
        </p:nvSpPr>
        <p:spPr>
          <a:xfrm>
            <a:off x="5219228" y="3873596"/>
            <a:ext cx="830361" cy="289091"/>
          </a:xfrm>
          <a:prstGeom prst="downArrow">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988493" y="4215096"/>
            <a:ext cx="1638998" cy="6717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不含税的销售额 </a:t>
            </a: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X </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税率</a:t>
            </a:r>
          </a:p>
        </p:txBody>
      </p:sp>
      <p:sp>
        <p:nvSpPr>
          <p:cNvPr id="48" name="下箭头 47"/>
          <p:cNvSpPr/>
          <p:nvPr/>
        </p:nvSpPr>
        <p:spPr>
          <a:xfrm>
            <a:off x="5219228" y="4960988"/>
            <a:ext cx="830361" cy="541021"/>
          </a:xfrm>
          <a:prstGeom prst="downArrow">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988493" y="5516396"/>
            <a:ext cx="1779171" cy="6717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 </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含税销售额</a:t>
            </a: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税率）</a:t>
            </a:r>
          </a:p>
        </p:txBody>
      </p:sp>
      <p:sp>
        <p:nvSpPr>
          <p:cNvPr id="50" name="等腰三角形 49"/>
          <p:cNvSpPr/>
          <p:nvPr/>
        </p:nvSpPr>
        <p:spPr>
          <a:xfrm>
            <a:off x="4229843" y="3731210"/>
            <a:ext cx="621792" cy="801013"/>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发票</a:t>
            </a:r>
          </a:p>
        </p:txBody>
      </p:sp>
      <p:sp>
        <p:nvSpPr>
          <p:cNvPr id="6" name="文本框 5"/>
          <p:cNvSpPr txBox="1"/>
          <p:nvPr/>
        </p:nvSpPr>
        <p:spPr>
          <a:xfrm>
            <a:off x="2171386" y="5036075"/>
            <a:ext cx="3162458" cy="369332"/>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价税分离（</a:t>
            </a:r>
            <a:r>
              <a:rPr lang="zh-CN" altLang="en-US" b="1" dirty="0">
                <a:solidFill>
                  <a:srgbClr val="ED7D3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增值税是价外税</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
        <p:nvSpPr>
          <p:cNvPr id="31" name="矩形 30"/>
          <p:cNvSpPr/>
          <p:nvPr/>
        </p:nvSpPr>
        <p:spPr>
          <a:xfrm>
            <a:off x="269084" y="2956949"/>
            <a:ext cx="6857471" cy="3639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                                50 X 13%</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 X 13%</a:t>
            </a:r>
            <a:endPar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2" name="矩形 31"/>
          <p:cNvSpPr/>
          <p:nvPr/>
        </p:nvSpPr>
        <p:spPr>
          <a:xfrm>
            <a:off x="269084" y="3378774"/>
            <a:ext cx="7609582" cy="3639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95000"/>
                    <a:lumOff val="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间接法（抵扣制）：</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销项税额－进项税额    </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 </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销售额</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X </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税率－买价</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 X </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税率</a:t>
            </a:r>
          </a:p>
        </p:txBody>
      </p:sp>
    </p:spTree>
    <p:extLst>
      <p:ext uri="{BB962C8B-B14F-4D97-AF65-F5344CB8AC3E}">
        <p14:creationId xmlns:p14="http://schemas.microsoft.com/office/powerpoint/2010/main" val="179337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608820" y="1306445"/>
            <a:ext cx="7270377"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增值税的特点</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不重复征税，具有中性税收的特征</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逐环节征税，逐环节扣税，最终消费者是全部税款的承担者</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税基广阔，具有征收的普遍性和连续性</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能平衡税负，促进公平竞争</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避免对进口商品征税不足</a:t>
            </a:r>
          </a:p>
        </p:txBody>
      </p:sp>
    </p:spTree>
    <p:extLst>
      <p:ext uri="{BB962C8B-B14F-4D97-AF65-F5344CB8AC3E}">
        <p14:creationId xmlns:p14="http://schemas.microsoft.com/office/powerpoint/2010/main" val="180987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我国增值税征收范围：</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（一）销售、进口货物（有形动产）</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（二）提供加工、修理修配劳务（应税劳务）</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（三）销售服务、销售无形资产或者不动产</a:t>
            </a:r>
            <a:endPar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 name="右大括号 1"/>
          <p:cNvSpPr/>
          <p:nvPr/>
        </p:nvSpPr>
        <p:spPr>
          <a:xfrm>
            <a:off x="6973109" y="2142128"/>
            <a:ext cx="270373" cy="878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7361455" y="2269200"/>
            <a:ext cx="1165412" cy="646331"/>
          </a:xfrm>
          <a:prstGeom prst="rect">
            <a:avLst/>
          </a:prstGeom>
          <a:noFill/>
        </p:spPr>
        <p:txBody>
          <a:bodyPr wrap="square" rtlCol="0">
            <a:spAutoFit/>
          </a:bodyPr>
          <a:lstStyle/>
          <a:p>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传统征税范围</a:t>
            </a:r>
          </a:p>
        </p:txBody>
      </p:sp>
      <p:cxnSp>
        <p:nvCxnSpPr>
          <p:cNvPr id="8" name="直接箭头连接符 7"/>
          <p:cNvCxnSpPr/>
          <p:nvPr/>
        </p:nvCxnSpPr>
        <p:spPr>
          <a:xfrm>
            <a:off x="6774454" y="3388300"/>
            <a:ext cx="469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361455" y="3083974"/>
            <a:ext cx="1165412" cy="923330"/>
          </a:xfrm>
          <a:prstGeom prst="rect">
            <a:avLst/>
          </a:prstGeom>
          <a:noFill/>
        </p:spPr>
        <p:txBody>
          <a:bodyPr wrap="square" rtlCol="0">
            <a:spAutoFit/>
          </a:bodyPr>
          <a:lstStyle/>
          <a:p>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营改增后的应税行为</a:t>
            </a:r>
          </a:p>
        </p:txBody>
      </p:sp>
    </p:spTree>
    <p:extLst>
      <p:ext uri="{BB962C8B-B14F-4D97-AF65-F5344CB8AC3E}">
        <p14:creationId xmlns:p14="http://schemas.microsoft.com/office/powerpoint/2010/main" val="82750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388346" y="1522039"/>
            <a:ext cx="7255041"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（一）销售、进口货物</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货物，是指在中国境内有偿转让货物的</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所有权</a:t>
            </a:r>
            <a:endPar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）货物：指</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有形动产</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，包括电力、热力、气体</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）有偿：指从购买方取得货币、货物或者其他经济利益</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进口</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货物：只要是报关进口的应税货物，均属于增值税的征税范围，除享受免税政策外，在进口环节缴纳增值税（</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保护民族产业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extLst>
      <p:ext uri="{BB962C8B-B14F-4D97-AF65-F5344CB8AC3E}">
        <p14:creationId xmlns:p14="http://schemas.microsoft.com/office/powerpoint/2010/main" val="416869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55904" y="1621487"/>
            <a:ext cx="7103916"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kumimoji="0" lang="en-US" altLang="zh-CN"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9.1 </a:t>
            </a:r>
            <a:r>
              <a:rPr kumimoji="0" lang="zh-CN" altLang="en-US"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税收制度概述</a:t>
            </a:r>
            <a:endPar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en-US" altLang="zh-CN"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9.2 </a:t>
            </a:r>
            <a:r>
              <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流转税（商品课税）</a:t>
            </a:r>
            <a:endParaRPr lang="en-US" altLang="zh-CN"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en-US" altLang="zh-CN"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9.3 </a:t>
            </a:r>
            <a:r>
              <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所得税</a:t>
            </a:r>
            <a:r>
              <a:rPr lang="en-US" altLang="zh-CN"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p>
          <a:p>
            <a:pPr lvl="0">
              <a:lnSpc>
                <a:spcPct val="100000"/>
              </a:lnSpc>
              <a:defRPr/>
            </a:pPr>
            <a:r>
              <a:rPr kumimoji="0" lang="en-US" altLang="zh-CN"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9.4</a:t>
            </a:r>
            <a:r>
              <a:rPr kumimoji="0" lang="zh-CN" altLang="en-US"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 其他税种</a:t>
            </a:r>
            <a:endParaRPr kumimoji="0" lang="en-US" altLang="zh-CN"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en-US" altLang="zh-CN"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9.5</a:t>
            </a:r>
            <a:r>
              <a:rPr lang="zh-CN" altLang="en-US" sz="26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中国的税收制度</a:t>
            </a:r>
            <a:endParaRPr kumimoji="0" lang="en-US" altLang="zh-CN" sz="26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第九章 税收制度</a:t>
            </a:r>
          </a:p>
        </p:txBody>
      </p:sp>
    </p:spTree>
    <p:extLst>
      <p:ext uri="{BB962C8B-B14F-4D97-AF65-F5344CB8AC3E}">
        <p14:creationId xmlns:p14="http://schemas.microsoft.com/office/powerpoint/2010/main" val="281008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388346" y="1522039"/>
            <a:ext cx="7255041"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（二）提供加工、修理修配劳务</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加工：</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指受托加工货物，即委托方提供原料及主要材料，受托方按照委托方的要求，制造货物并收取加工费的业务。</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endParaRPr lang="en-US" altLang="zh-CN" sz="22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修理修配：</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指受托对损伤和丧失功能的货物进行修复，使其恢复原状和功能的业务。</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不包括：单位或个体经营聘用的员工为本单位或雇主提供加工、修理修配劳务。</a:t>
            </a:r>
          </a:p>
        </p:txBody>
      </p:sp>
    </p:spTree>
    <p:extLst>
      <p:ext uri="{BB962C8B-B14F-4D97-AF65-F5344CB8AC3E}">
        <p14:creationId xmlns:p14="http://schemas.microsoft.com/office/powerpoint/2010/main" val="2947886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388346" y="1522039"/>
            <a:ext cx="7255041"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（三）销售服务、销售无形资产或者不动产（</a:t>
            </a:r>
            <a:r>
              <a:rPr lang="zh-CN" altLang="en-US" sz="2400"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应税行为</a:t>
            </a: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2400"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我国境内</a:t>
            </a: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销售服务：指提供交通运输服务、邮政服务、电信服务、建筑服务、金融服务、现代服务、生活服务</a:t>
            </a:r>
            <a:endParaRPr lang="en-US" altLang="zh-CN" sz="2200" dirty="0">
              <a:solidFill>
                <a:schemeClr val="accent2"/>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销售无形资产：转让无形资产</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所有权</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或者</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使用权</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的业务活动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销售不动产：指有偿转让</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不动产所有权</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的业务活动</a:t>
            </a:r>
          </a:p>
        </p:txBody>
      </p:sp>
    </p:spTree>
    <p:extLst>
      <p:ext uri="{BB962C8B-B14F-4D97-AF65-F5344CB8AC3E}">
        <p14:creationId xmlns:p14="http://schemas.microsoft.com/office/powerpoint/2010/main" val="3187120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5" name="内容占位符 2"/>
          <p:cNvSpPr txBox="1">
            <a:spLocks noChangeArrowheads="1"/>
          </p:cNvSpPr>
          <p:nvPr/>
        </p:nvSpPr>
        <p:spPr>
          <a:xfrm>
            <a:off x="359664" y="1307390"/>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zh-CN" altLang="en-US" sz="26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我国增值税税率</a:t>
            </a:r>
            <a:endParaRPr lang="en-US" altLang="zh-CN" sz="26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marL="0" lvl="0" indent="0">
              <a:lnSpc>
                <a:spcPct val="100000"/>
              </a:lnSpc>
              <a:spcBef>
                <a:spcPts val="0"/>
              </a:spcBef>
              <a:buNone/>
            </a:pPr>
            <a:endParaRPr lang="zh-CN" altLang="en-US" sz="2400" b="1"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过去税率：</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17%</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现在税率：</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 (17%-16%</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Wingdings" panose="05000000000000000000" pitchFamily="2" charset="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 9% (11%-10%--9%) 6%</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销售、进口货物或者提供加工、修理修配劳务。</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提供有形动产租赁服务。</a:t>
            </a:r>
          </a:p>
          <a:p>
            <a:endParaRPr lang="zh-CN" altLang="en-US" sz="2400" dirty="0">
              <a:latin typeface="宋体" panose="02010600030101010101" pitchFamily="2" charset="-122"/>
            </a:endParaRPr>
          </a:p>
        </p:txBody>
      </p:sp>
    </p:spTree>
    <p:extLst>
      <p:ext uri="{BB962C8B-B14F-4D97-AF65-F5344CB8AC3E}">
        <p14:creationId xmlns:p14="http://schemas.microsoft.com/office/powerpoint/2010/main" val="2663219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576072" y="1380335"/>
            <a:ext cx="7951702"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销售或进口以下货物：</a:t>
            </a:r>
          </a:p>
          <a:p>
            <a:pPr>
              <a:lnSpc>
                <a:spcPct val="11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基本生活资料：如自来水、暖气、冷气、热水、煤气、石油液化气、天然气、沼气、居民用煤炭制品；</a:t>
            </a:r>
          </a:p>
          <a:p>
            <a:pPr>
              <a:lnSpc>
                <a:spcPct val="11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）民以食为天：粮食、食用植物油、食用盐、初级农产品；</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）农业：饲料、化肥、农药、农机、农膜；</a:t>
            </a:r>
          </a:p>
          <a:p>
            <a:pPr>
              <a:lnSpc>
                <a:spcPct val="11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）出版物：图书、报纸、杂志、音像制品、电子出版物；</a:t>
            </a:r>
          </a:p>
          <a:p>
            <a:pPr>
              <a:lnSpc>
                <a:spcPct val="110000"/>
              </a:lnSpc>
            </a:pP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）国务院规定的其他产品。</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交通运输业、邮政业、</a:t>
            </a:r>
            <a:r>
              <a:rPr lang="zh-CN" altLang="en-US" sz="19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基本</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电信服务、建筑业；</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10000"/>
              </a:lnSpc>
            </a:pPr>
            <a:r>
              <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不动产租赁，销售不动产，转让土地使用权；</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728768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824948" y="1719263"/>
            <a:ext cx="6551212"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p>
          <a:p>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提供现代服务（租赁服务除外）、金融服务、生活服务、</a:t>
            </a:r>
            <a:r>
              <a:rPr lang="zh-CN" altLang="en-US" sz="19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a:t>
            </a:r>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电信服务</a:t>
            </a:r>
            <a:endParaRPr lang="en-US" altLang="zh-CN"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p>
          <a:p>
            <a:r>
              <a:rPr lang="zh-CN" altLang="en-US" sz="19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出口货物等特殊业务。</a:t>
            </a:r>
          </a:p>
        </p:txBody>
      </p:sp>
    </p:spTree>
    <p:extLst>
      <p:ext uri="{BB962C8B-B14F-4D97-AF65-F5344CB8AC3E}">
        <p14:creationId xmlns:p14="http://schemas.microsoft.com/office/powerpoint/2010/main" val="253292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765313" y="1216046"/>
            <a:ext cx="7153640"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增值税的类型</a:t>
            </a:r>
          </a:p>
          <a:p>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根据对外购</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固定资产</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所含税金扣除方式的不同，增值税可以分为：</a:t>
            </a:r>
          </a:p>
          <a:p>
            <a:pPr>
              <a:buFont typeface="Wingdings" panose="05000000000000000000" pitchFamily="2" charset="2"/>
              <a:buNone/>
            </a:pP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buFont typeface="Wingdings" panose="05000000000000000000" pitchFamily="2" charset="2"/>
              <a:buNone/>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生产型增值税</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生产型增值税指在征收增值税时，</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只能扣除属于非固定资产项目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的那部分生产资料的税款，不允许扣除固定资产价值中所含有的税款。该类型增值税的征税对象大体上相当于国民生产总值，因此称为生产型增值税。</a:t>
            </a:r>
          </a:p>
        </p:txBody>
      </p:sp>
    </p:spTree>
    <p:extLst>
      <p:ext uri="{BB962C8B-B14F-4D97-AF65-F5344CB8AC3E}">
        <p14:creationId xmlns:p14="http://schemas.microsoft.com/office/powerpoint/2010/main" val="290110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5" name="内容占位符 2"/>
          <p:cNvSpPr txBox="1">
            <a:spLocks noChangeArrowheads="1"/>
          </p:cNvSpPr>
          <p:nvPr/>
        </p:nvSpPr>
        <p:spPr>
          <a:xfrm>
            <a:off x="464949" y="1308085"/>
            <a:ext cx="8229600" cy="48579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收入型增值税</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收入型增值税指在征收增值税时，</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只允许扣除本期固定资产折旧所含的税款</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，未提折旧部分不得计入扣除项目金额。该类型增值税的征税对象大体上相当于国民收入，因此称为收入型增值税。</a:t>
            </a:r>
          </a:p>
          <a:p>
            <a:pPr>
              <a:buFont typeface="Wingdings" panose="05000000000000000000" pitchFamily="2" charset="2"/>
              <a:buNone/>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消费型增值税</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消费型增值税指在征收增值税时，</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允许将固定资产价值中所含的税款全部一次性扣除</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。这样，就整个社会而言，生产资料都排除在征税范围之外。该类型增值税的征税对象仅相当于社会消费资料的价值，因此称为消费型增值税。</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中国从</a:t>
            </a:r>
            <a:r>
              <a:rPr lang="en-US" altLang="zh-CN"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2009</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日起，在全国所有地区实施消费型增值税</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p:txBody>
      </p:sp>
    </p:spTree>
    <p:extLst>
      <p:ext uri="{BB962C8B-B14F-4D97-AF65-F5344CB8AC3E}">
        <p14:creationId xmlns:p14="http://schemas.microsoft.com/office/powerpoint/2010/main" val="400005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grpSp>
        <p:nvGrpSpPr>
          <p:cNvPr id="19" name="组合 18"/>
          <p:cNvGrpSpPr/>
          <p:nvPr/>
        </p:nvGrpSpPr>
        <p:grpSpPr>
          <a:xfrm>
            <a:off x="322238" y="613354"/>
            <a:ext cx="6786774" cy="1877097"/>
            <a:chOff x="874868" y="763497"/>
            <a:chExt cx="6648304" cy="3299801"/>
          </a:xfrm>
          <a:effectLst>
            <a:outerShdw blurRad="50800" dist="38100" dir="2700000" algn="tl" rotWithShape="0">
              <a:prstClr val="black">
                <a:alpha val="40000"/>
              </a:prstClr>
            </a:outerShdw>
          </a:effectLst>
        </p:grpSpPr>
        <p:sp>
          <p:nvSpPr>
            <p:cNvPr id="10" name="圆角矩形 9"/>
            <p:cNvSpPr/>
            <p:nvPr/>
          </p:nvSpPr>
          <p:spPr>
            <a:xfrm>
              <a:off x="874868" y="763497"/>
              <a:ext cx="6648304" cy="2625410"/>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74868" y="1405169"/>
              <a:ext cx="6648304" cy="2658129"/>
              <a:chOff x="851801" y="1268644"/>
              <a:chExt cx="6727853" cy="2658129"/>
            </a:xfrm>
          </p:grpSpPr>
          <p:sp>
            <p:nvSpPr>
              <p:cNvPr id="8" name="矩形 7"/>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某公司购入机器价值</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万元，预计使用</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年，无残值。购入原材料</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万元，全部投入生产，当年销售收入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万元，增值税税率为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17%</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。计算公司在生产型、收入型、消费型的增值税制度下分别应缴多少增值税？</a:t>
                </a:r>
              </a:p>
            </p:txBody>
          </p:sp>
        </p:grpSp>
      </p:grpSp>
      <p:sp>
        <p:nvSpPr>
          <p:cNvPr id="2" name="文本框 1"/>
          <p:cNvSpPr txBox="1"/>
          <p:nvPr/>
        </p:nvSpPr>
        <p:spPr>
          <a:xfrm>
            <a:off x="629215" y="2927248"/>
            <a:ext cx="6278481" cy="3970318"/>
          </a:xfrm>
          <a:prstGeom prst="rect">
            <a:avLst/>
          </a:prstGeom>
          <a:noFill/>
        </p:spPr>
        <p:txBody>
          <a:bodyPr wrap="square" rtlCol="0">
            <a:spAutoFit/>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）生产型：</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进项税额</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13%=13 (</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销项税额</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13%=130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应缴纳的增值税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=130-13=117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）收入型：</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年折旧：</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500/5=100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进项税额</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13%+100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13%=</a:t>
            </a:r>
            <a:r>
              <a:rPr lang="zh-CN"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 (</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销项税额</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13%=130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应缴纳的增值税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=130-</a:t>
            </a: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6=104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）消费型：</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进项税额</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13 %+100</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13%=</a:t>
            </a:r>
            <a:r>
              <a:rPr lang="zh-CN"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销项税额</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13%=130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应缴纳的增值税</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=130-</a:t>
            </a: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8=52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endParaRPr lang="en-US" altLang="zh-CN" dirty="0"/>
          </a:p>
          <a:p>
            <a:endParaRPr lang="en-US" altLang="zh-CN" dirty="0"/>
          </a:p>
        </p:txBody>
      </p:sp>
    </p:spTree>
    <p:extLst>
      <p:ext uri="{BB962C8B-B14F-4D97-AF65-F5344CB8AC3E}">
        <p14:creationId xmlns:p14="http://schemas.microsoft.com/office/powerpoint/2010/main" val="298981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457200" y="1307390"/>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我国增值税纳税人的规定：</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zh-CN" altLang="en-US" sz="24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（一）一般纳税人</a:t>
            </a: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）客观划分标准：年销售额达标。</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货物或者提供应税</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劳务</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的纳税人，年应税销售额超过</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的；从事货物</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批发</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或者</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经营，年应税销售额超过</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元的；或提供应税服务为主的服务性企业。年应税销售额超过</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）主观判断因素：会计核算健全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）税率和计算（抵扣制）按前所示</a:t>
            </a:r>
          </a:p>
        </p:txBody>
      </p:sp>
    </p:spTree>
    <p:extLst>
      <p:ext uri="{BB962C8B-B14F-4D97-AF65-F5344CB8AC3E}">
        <p14:creationId xmlns:p14="http://schemas.microsoft.com/office/powerpoint/2010/main" val="1810701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8" name="组合 2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29" name="圆角矩形 2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74868" y="1405169"/>
              <a:ext cx="6648304" cy="2658129"/>
              <a:chOff x="851801" y="1268644"/>
              <a:chExt cx="6727853" cy="2658129"/>
            </a:xfrm>
          </p:grpSpPr>
          <p:sp>
            <p:nvSpPr>
              <p:cNvPr id="31" name="矩形 30"/>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某商场属于增值税的一般纳税人，其</a:t>
                </a:r>
                <a:r>
                  <a:rPr lang="en-US" altLang="zh-CN"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2017</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销售收入为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购进商品</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万元（含税），购进</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固定资产</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万元（不含税），购进商品和固定资产都取得了增值税专用发票。发生</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运费</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万元（不含税）。问该商场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月份应当缴纳的</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消费型</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增值税为多少？</a:t>
                </a:r>
              </a:p>
            </p:txBody>
          </p:sp>
        </p:grpSp>
      </p:grpSp>
    </p:spTree>
    <p:extLst>
      <p:ext uri="{BB962C8B-B14F-4D97-AF65-F5344CB8AC3E}">
        <p14:creationId xmlns:p14="http://schemas.microsoft.com/office/powerpoint/2010/main" val="131254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72415" y="1499817"/>
            <a:ext cx="7516005" cy="48515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税收制度的两种含义：</a:t>
            </a:r>
          </a:p>
          <a:p>
            <a:pPr lvl="0">
              <a:lnSpc>
                <a:spcPct val="100000"/>
              </a:lnSpc>
              <a:defRPr/>
            </a:pP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税收制度是指国家</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政府</a:t>
            </a:r>
            <a:r>
              <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以法律或法规的形式确定的各种课税方法的总称。以法律形式规定对什么征税、向谁征税、征多少税以及何时何地纳税等，这些</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规定</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就构成了一个国家的税收制度。</a:t>
            </a:r>
          </a:p>
          <a:p>
            <a:pPr lvl="0">
              <a:lnSpc>
                <a:spcPct val="100000"/>
              </a:lnSpc>
              <a:defRPr/>
            </a:pP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税收制度是国家按一定政策原则组成的税收体系，其核心是主体税种的选择和各税种的搭配问题。</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税收制度总是由具体的税种组成的</a:t>
            </a: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，但组成的方法可以有不同的选择。</a:t>
            </a:r>
          </a:p>
          <a:p>
            <a:pPr lvl="0">
              <a:lnSpc>
                <a:spcPct val="100000"/>
              </a:lnSpc>
              <a:defRPr/>
            </a:pP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税收结构：不同种类的税种在税收里的</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比重，结构，格局</a:t>
            </a:r>
            <a:endParaRPr kumimoji="0" lang="en-US" altLang="zh-CN" sz="2200"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矩形 16"/>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9.1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税收制度概述</a:t>
            </a:r>
          </a:p>
        </p:txBody>
      </p:sp>
    </p:spTree>
    <p:extLst>
      <p:ext uri="{BB962C8B-B14F-4D97-AF65-F5344CB8AC3E}">
        <p14:creationId xmlns:p14="http://schemas.microsoft.com/office/powerpoint/2010/main" val="3601856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8" name="组合 2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29" name="圆角矩形 2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74868" y="1405169"/>
              <a:ext cx="6648304" cy="2658129"/>
              <a:chOff x="851801" y="1268644"/>
              <a:chExt cx="6727853" cy="2658129"/>
            </a:xfrm>
          </p:grpSpPr>
          <p:sp>
            <p:nvSpPr>
              <p:cNvPr id="31" name="矩形 30"/>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某商场属于增值税的一般纳税人，其</a:t>
                </a:r>
                <a:r>
                  <a:rPr lang="en-US" altLang="zh-CN"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2017</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销售收入为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购进商品</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万元（含税），购进</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固定资产</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万元（不含税），购进商品和固定资产都取得了增值税专用发票。发生</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运费</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万元（不含税）。问该商场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月份应当缴纳的</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消费型</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增值税为多少？</a:t>
                </a:r>
              </a:p>
            </p:txBody>
          </p:sp>
        </p:grpSp>
      </p:grpSp>
      <p:sp>
        <p:nvSpPr>
          <p:cNvPr id="19" name="文本框 18"/>
          <p:cNvSpPr txBox="1"/>
          <p:nvPr/>
        </p:nvSpPr>
        <p:spPr>
          <a:xfrm>
            <a:off x="926592" y="3279648"/>
            <a:ext cx="5681472" cy="2246769"/>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答：应纳税额</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销项税额 </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进项税额</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销项税额 </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100 X 13% = 13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进项税额 </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50/</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13% </a:t>
            </a:r>
          </a:p>
          <a:p>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+10 X 13% + 20 X </a:t>
            </a:r>
            <a:r>
              <a:rPr lang="zh-CN"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.85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应纳增值税额</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13-8.85= </a:t>
            </a:r>
            <a:r>
              <a:rPr lang="zh-CN"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01074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387626" y="1706234"/>
            <a:ext cx="7961244"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（二）小规模纳税人</a:t>
            </a:r>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）客观划分标准：年销售额不达标。</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货物或者提供应税</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劳务</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的纳税人，年应税销售额</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万以下</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的；从事货物</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批发</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或者</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经营，年应税销售额</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万元以下</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的；或提供应税服务为主的服务性企业。年应税销售额</a:t>
            </a:r>
            <a:r>
              <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万以下</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）主观判断因素：会计核算不健全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）升级：主观符合，可以主动申请升级；客观符合，强制升级</a:t>
            </a:r>
          </a:p>
          <a:p>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5544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7" name="内容占位符 2"/>
          <p:cNvSpPr txBox="1">
            <a:spLocks noChangeArrowheads="1"/>
          </p:cNvSpPr>
          <p:nvPr/>
        </p:nvSpPr>
        <p:spPr>
          <a:xfrm>
            <a:off x="457200" y="1307390"/>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（二）小规模纳税人</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）小规模纳税人应纳税额</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不含税</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）销售额 </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征收率</a:t>
            </a:r>
            <a:endParaRPr lang="en-US" altLang="zh-CN"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Ps: </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若为</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含税销售额</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，则</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（不含税）销售额</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含税销售额</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征收率</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小规模纳税人适用征收率，征收率为</a:t>
            </a:r>
            <a:r>
              <a:rPr lang="en-US" altLang="zh-CN"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08338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8" name="组合 2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29" name="圆角矩形 2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74868" y="1405169"/>
              <a:ext cx="6648304" cy="2658129"/>
              <a:chOff x="851801" y="1268644"/>
              <a:chExt cx="6727853" cy="2658129"/>
            </a:xfrm>
          </p:grpSpPr>
          <p:sp>
            <p:nvSpPr>
              <p:cNvPr id="31" name="矩形 30"/>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某批发商品的企业属于小规模纳税人，其</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月份实现销售收入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万（含税），问该企业</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月份应当缴纳增值税为多少？</a:t>
                </a:r>
              </a:p>
            </p:txBody>
          </p:sp>
        </p:grpSp>
      </p:grpSp>
    </p:spTree>
    <p:extLst>
      <p:ext uri="{BB962C8B-B14F-4D97-AF65-F5344CB8AC3E}">
        <p14:creationId xmlns:p14="http://schemas.microsoft.com/office/powerpoint/2010/main" val="340360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8" name="组合 2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29" name="圆角矩形 2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74868" y="1405169"/>
              <a:ext cx="6648304" cy="2658129"/>
              <a:chOff x="851801" y="1268644"/>
              <a:chExt cx="6727853" cy="2658129"/>
            </a:xfrm>
          </p:grpSpPr>
          <p:sp>
            <p:nvSpPr>
              <p:cNvPr id="31" name="矩形 30"/>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某批发商品的企业属于小规模纳税人，其</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月份实现销售收入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万（含税），问该企业</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月份应当缴纳增值税为多少？</a:t>
                </a:r>
              </a:p>
            </p:txBody>
          </p:sp>
        </p:grpSp>
      </p:grpSp>
      <p:sp>
        <p:nvSpPr>
          <p:cNvPr id="2" name="文本框 1"/>
          <p:cNvSpPr txBox="1"/>
          <p:nvPr/>
        </p:nvSpPr>
        <p:spPr>
          <a:xfrm>
            <a:off x="926592" y="3279648"/>
            <a:ext cx="5681472" cy="1015663"/>
          </a:xfrm>
          <a:prstGeom prst="rect">
            <a:avLst/>
          </a:prstGeom>
          <a:noFill/>
        </p:spPr>
        <p:txBody>
          <a:bodyPr wrap="square" rtlCol="0">
            <a:spAutoFit/>
          </a:bodyPr>
          <a:lstStyle/>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不含税销售额 </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征收率</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=150/(1+3%) X 3%=4.37 (</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087659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.2.2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4" name="Rectangle 2"/>
          <p:cNvSpPr txBox="1">
            <a:spLocks noChangeArrowheads="1"/>
          </p:cNvSpPr>
          <p:nvPr/>
        </p:nvSpPr>
        <p:spPr bwMode="auto">
          <a:xfrm>
            <a:off x="468313" y="1989138"/>
            <a:ext cx="8229600" cy="1584325"/>
          </a:xfrm>
          <a:prstGeom prst="rect">
            <a:avLst/>
          </a:prstGeo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（一）理论部分需回答的问题：</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消费税是什么？</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我国消费税特点是什么？</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消费税作用是什么？</a:t>
            </a:r>
          </a:p>
        </p:txBody>
      </p:sp>
      <p:sp>
        <p:nvSpPr>
          <p:cNvPr id="25" name="Rectangle 4"/>
          <p:cNvSpPr>
            <a:spLocks noChangeArrowheads="1"/>
          </p:cNvSpPr>
          <p:nvPr/>
        </p:nvSpPr>
        <p:spPr bwMode="auto">
          <a:xfrm>
            <a:off x="468313" y="3716338"/>
            <a:ext cx="8229600" cy="2089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（二）实务部分需回答的问题</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我国消费税征收范围是什么？</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我国消费税纳税人的规定？</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我国消费税税率规定？</a:t>
            </a:r>
          </a:p>
          <a:p>
            <a:pPr marL="342900" marR="0" lvl="0" indent="-342900" defTabSz="914400" eaLnBrk="1" fontAlgn="base" latinLnBrk="0" hangingPunct="1">
              <a:lnSpc>
                <a:spcPct val="90000"/>
              </a:lnSpc>
              <a:spcBef>
                <a:spcPct val="20000"/>
              </a:spcBef>
              <a:spcAft>
                <a:spcPct val="0"/>
              </a:spcAft>
              <a:buClrTx/>
              <a:buSzTx/>
              <a:buFontTx/>
              <a:buChar char="•"/>
              <a:tabLst/>
              <a:defRPr/>
            </a:pPr>
            <a:r>
              <a:rPr kumimoji="0" lang="zh-CN" altLang="en-US" sz="2400" i="0" u="none" strike="noStrike" kern="0" cap="none" spc="0" normalizeH="0" baseline="0" noProof="0" dirty="0">
                <a:ln>
                  <a:noFill/>
                </a:ln>
                <a:solidFill>
                  <a:srgbClr val="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消费税计算方法？</a:t>
            </a:r>
          </a:p>
        </p:txBody>
      </p:sp>
    </p:spTree>
    <p:extLst>
      <p:ext uri="{BB962C8B-B14F-4D97-AF65-F5344CB8AC3E}">
        <p14:creationId xmlns:p14="http://schemas.microsoft.com/office/powerpoint/2010/main" val="6922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
                                            <p:bg/>
                                          </p:spTgt>
                                        </p:tgtEl>
                                        <p:attrNameLst>
                                          <p:attrName>style.visibility</p:attrName>
                                        </p:attrNameLst>
                                      </p:cBhvr>
                                      <p:to>
                                        <p:strVal val="visible"/>
                                      </p:to>
                                    </p:set>
                                    <p:animEffect transition="in" filter="box(in)">
                                      <p:cBhvr>
                                        <p:cTn id="7" dur="1000"/>
                                        <p:tgtEl>
                                          <p:spTgt spid="24">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box(in)">
                                      <p:cBhvr>
                                        <p:cTn id="12" dur="10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box(in)">
                                      <p:cBhvr>
                                        <p:cTn id="17" dur="1000"/>
                                        <p:tgtEl>
                                          <p:spTgt spid="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box(in)">
                                      <p:cBhvr>
                                        <p:cTn id="22" dur="1000"/>
                                        <p:tgtEl>
                                          <p:spTgt spid="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box(in)">
                                      <p:cBhvr>
                                        <p:cTn id="27" dur="1000"/>
                                        <p:tgtEl>
                                          <p:spTgt spid="2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ox(in)">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.2.2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消费税和增值税的联系和区别</a:t>
            </a:r>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600" b="1" dirty="0"/>
              <a:t>      </a:t>
            </a:r>
          </a:p>
        </p:txBody>
      </p:sp>
      <p:pic>
        <p:nvPicPr>
          <p:cNvPr id="3" name="图片 2"/>
          <p:cNvPicPr>
            <a:picLocks noChangeAspect="1"/>
          </p:cNvPicPr>
          <p:nvPr/>
        </p:nvPicPr>
        <p:blipFill>
          <a:blip r:embed="rId3">
            <a:clrChange>
              <a:clrFrom>
                <a:srgbClr val="004F3D"/>
              </a:clrFrom>
              <a:clrTo>
                <a:srgbClr val="004F3D">
                  <a:alpha val="0"/>
                </a:srgbClr>
              </a:clrTo>
            </a:clrChange>
            <a:extLst>
              <a:ext uri="{28A0092B-C50C-407E-A947-70E740481C1C}">
                <a14:useLocalDpi xmlns:a14="http://schemas.microsoft.com/office/drawing/2010/main" val="0"/>
              </a:ext>
            </a:extLst>
          </a:blip>
          <a:stretch>
            <a:fillRect/>
          </a:stretch>
        </p:blipFill>
        <p:spPr>
          <a:xfrm>
            <a:off x="1065383" y="2839644"/>
            <a:ext cx="2581275" cy="2809875"/>
          </a:xfrm>
          <a:prstGeom prst="rect">
            <a:avLst/>
          </a:prstGeom>
        </p:spPr>
      </p:pic>
      <p:sp>
        <p:nvSpPr>
          <p:cNvPr id="8" name="椭圆 7"/>
          <p:cNvSpPr/>
          <p:nvPr/>
        </p:nvSpPr>
        <p:spPr>
          <a:xfrm>
            <a:off x="4521541" y="3400057"/>
            <a:ext cx="2734978" cy="201827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826556" y="3779132"/>
            <a:ext cx="963827" cy="369332"/>
          </a:xfrm>
          <a:prstGeom prst="rect">
            <a:avLst/>
          </a:prstGeom>
          <a:noFill/>
        </p:spPr>
        <p:txBody>
          <a:bodyPr wrap="square" rtlCol="0">
            <a:spAutoFit/>
          </a:bodyPr>
          <a:lstStyle/>
          <a:p>
            <a:r>
              <a:rPr lang="zh-CN" altLang="en-US"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a:t>
            </a:r>
          </a:p>
        </p:txBody>
      </p:sp>
      <p:sp>
        <p:nvSpPr>
          <p:cNvPr id="10" name="椭圆 9"/>
          <p:cNvSpPr/>
          <p:nvPr/>
        </p:nvSpPr>
        <p:spPr>
          <a:xfrm>
            <a:off x="5672025" y="4288631"/>
            <a:ext cx="1348746" cy="799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a:t>
            </a:r>
          </a:p>
        </p:txBody>
      </p:sp>
    </p:spTree>
    <p:extLst>
      <p:ext uri="{BB962C8B-B14F-4D97-AF65-F5344CB8AC3E}">
        <p14:creationId xmlns:p14="http://schemas.microsoft.com/office/powerpoint/2010/main" val="3832865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335280" y="1334252"/>
            <a:ext cx="8229600"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消费税的征税税目（</a:t>
            </a:r>
            <a:r>
              <a:rPr lang="en-US" altLang="zh-CN"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a:t>
            </a:r>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第一类：一些过度消费会对人类健康、社会秩序、生态环境等方面造成危害的特殊消费品，如烟、酒、鞭炮焰火、</a:t>
            </a:r>
            <a:r>
              <a:rPr lang="zh-CN" altLang="en-US" sz="18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电池</a:t>
            </a:r>
            <a:r>
              <a:rPr lang="zh-CN" altLang="en-US" sz="1800"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涂料</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2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第二类：奢侈品、非生活必需品，如贵重首饰及珠宝玉石、</a:t>
            </a:r>
            <a:r>
              <a:rPr lang="zh-CN" altLang="en-US" sz="18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高档</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化妆品、高尔夫球及球具、高档手表；</a:t>
            </a:r>
          </a:p>
          <a:p>
            <a:pPr>
              <a:lnSpc>
                <a:spcPct val="12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第三类：高能耗及高档消费品，如小汽车、摩托车、游艇；</a:t>
            </a:r>
          </a:p>
          <a:p>
            <a:pPr>
              <a:lnSpc>
                <a:spcPct val="120000"/>
              </a:lnSpc>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第四类：不可再生和替代的石油类消费品，如成品油、木制一次性筷子、实木地板。</a:t>
            </a:r>
          </a:p>
          <a:p>
            <a:endParaRPr lang="zh-CN" altLang="en-US" sz="2600" b="1" dirty="0"/>
          </a:p>
          <a:p>
            <a:pPr>
              <a:buFont typeface="Wingdings" panose="05000000000000000000" pitchFamily="2" charset="2"/>
              <a:buNone/>
            </a:pPr>
            <a:r>
              <a:rPr lang="zh-CN" altLang="en-US" sz="2600" b="1" dirty="0"/>
              <a:t>      </a:t>
            </a:r>
          </a:p>
        </p:txBody>
      </p:sp>
    </p:spTree>
    <p:extLst>
      <p:ext uri="{BB962C8B-B14F-4D97-AF65-F5344CB8AC3E}">
        <p14:creationId xmlns:p14="http://schemas.microsoft.com/office/powerpoint/2010/main" val="92857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204831"/>
            <a:ext cx="6972313"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消费税的纳税人：</a:t>
            </a:r>
            <a:endParaRPr lang="en-US" altLang="zh-CN"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在中国境内从事</a:t>
            </a: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委托加工</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进口</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应税消费品（以及国务院确定的</a:t>
            </a:r>
            <a:r>
              <a:rPr lang="zh-CN" altLang="en-US" sz="20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消费税暂行条例</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规定的消费品）的单位和个人。</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lnSpc>
                <a:spcPct val="120000"/>
              </a:lnSpc>
              <a:buNone/>
            </a:pPr>
            <a:endParaRPr lang="en-US" altLang="zh-CN" sz="20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1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负税人是谁？</a:t>
            </a:r>
            <a:endParaRPr lang="zh-CN" altLang="en-US"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3" name="图片 2"/>
          <p:cNvPicPr>
            <a:picLocks noChangeAspect="1"/>
          </p:cNvPicPr>
          <p:nvPr/>
        </p:nvPicPr>
        <p:blipFill>
          <a:blip r:embed="rId3"/>
          <a:stretch>
            <a:fillRect/>
          </a:stretch>
        </p:blipFill>
        <p:spPr>
          <a:xfrm>
            <a:off x="2463279" y="2934063"/>
            <a:ext cx="5107598" cy="2023669"/>
          </a:xfrm>
          <a:prstGeom prst="rect">
            <a:avLst/>
          </a:prstGeom>
        </p:spPr>
      </p:pic>
    </p:spTree>
    <p:extLst>
      <p:ext uri="{BB962C8B-B14F-4D97-AF65-F5344CB8AC3E}">
        <p14:creationId xmlns:p14="http://schemas.microsoft.com/office/powerpoint/2010/main" val="28792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566685" y="951352"/>
            <a:ext cx="7465207"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消费税的纳税环节</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（一）生产销售环节</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纳税人</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应税消费品，于纳税人</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生产销售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时纳税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用于生产</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非应税</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消费品、投资、赠送、集体福利、个人消费等（视同销售）</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移送使用</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时纳税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将外购的消费税非应税商品（低税率应税产品）以消费税应税产品（高税率应税产品）对外销售的</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74729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72415" y="1253332"/>
            <a:ext cx="7516005" cy="5097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税制结构的影响因素</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kumimoji="0" lang="en-US" altLang="zh-CN" sz="2200"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（一）政府的税收工具范围</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首先要考虑政府手中掌握着哪些有效的税收工具，即哪些税征收率高，征收成本较低。</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在人类社会发展的早期，以征收直接税为主，课税对象易于发现而且征收管理比较便利。</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到了资本主义初期，随着商品生产和流通规模的扩大，以商品流转额为课税对象的关税和国内商品税（消费税）逐步成为各国税制的主体。</a:t>
            </a:r>
          </a:p>
          <a:p>
            <a:pPr lvl="0">
              <a:lnSpc>
                <a:spcPct val="100000"/>
              </a:lnSpc>
              <a:defRPr/>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19</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世纪后，发达国家普遍开征个人所得税和企业所得税。</a:t>
            </a:r>
          </a:p>
          <a:p>
            <a:pPr lvl="0">
              <a:lnSpc>
                <a:spcPct val="100000"/>
              </a:lnSpc>
              <a:defRPr/>
            </a:pPr>
            <a:endParaRPr kumimoji="0" lang="en-US" altLang="zh-CN" sz="2200"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302772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566685" y="951352"/>
            <a:ext cx="7465207"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（二）委托加工环节</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委托加工的应税消费品，是指由委托方提供</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原料和主要材料</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；受托方只收取</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加工费</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代垫</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部分辅助材料加工的应税消费品</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（三）进口环节</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单位和个人进口应税消费品，</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报关进口</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时缴纳消费税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进口环节的消费税由</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海关</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代征</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703944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566685" y="951352"/>
            <a:ext cx="6962699"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altLang="zh-CN"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（四）某些更为特殊的消费品</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、商品零售金银首饰</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金银铂钻</a:t>
            </a:r>
            <a:endParaRPr lang="en-US" altLang="zh-CN"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(ii)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由生产环节改为</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环节缴纳消费税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、批发销售卷烟（单一环节纳税的</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例外情况</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烟草批发企业将卷烟销售给“</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零售单位</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”时，要</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再</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征一道消费税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50597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566685" y="951352"/>
            <a:ext cx="6962699"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消费税的纳税环节</a:t>
            </a: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、批发销售卷烟（单一环节纳税的</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例外情况</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圆角矩形 1"/>
          <p:cNvSpPr/>
          <p:nvPr/>
        </p:nvSpPr>
        <p:spPr>
          <a:xfrm>
            <a:off x="642551" y="2759676"/>
            <a:ext cx="1359244" cy="782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卷烟厂</a:t>
            </a:r>
          </a:p>
        </p:txBody>
      </p:sp>
      <p:sp>
        <p:nvSpPr>
          <p:cNvPr id="3" name="右箭头 2"/>
          <p:cNvSpPr/>
          <p:nvPr/>
        </p:nvSpPr>
        <p:spPr>
          <a:xfrm>
            <a:off x="2184652" y="3002692"/>
            <a:ext cx="370703" cy="29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738212" y="2759676"/>
            <a:ext cx="1359244" cy="782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烟草公司</a:t>
            </a:r>
          </a:p>
        </p:txBody>
      </p:sp>
      <p:sp>
        <p:nvSpPr>
          <p:cNvPr id="19" name="右箭头 18"/>
          <p:cNvSpPr/>
          <p:nvPr/>
        </p:nvSpPr>
        <p:spPr>
          <a:xfrm>
            <a:off x="4280313" y="3002692"/>
            <a:ext cx="370703" cy="29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833873" y="2759676"/>
            <a:ext cx="1359244" cy="782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烟酒行</a:t>
            </a:r>
          </a:p>
        </p:txBody>
      </p:sp>
      <p:sp>
        <p:nvSpPr>
          <p:cNvPr id="24" name="右箭头 23"/>
          <p:cNvSpPr/>
          <p:nvPr/>
        </p:nvSpPr>
        <p:spPr>
          <a:xfrm>
            <a:off x="6375974" y="3002692"/>
            <a:ext cx="370703" cy="29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925628" y="2777127"/>
            <a:ext cx="1359244" cy="782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消费者</a:t>
            </a:r>
          </a:p>
        </p:txBody>
      </p:sp>
      <p:sp>
        <p:nvSpPr>
          <p:cNvPr id="6" name="下箭头 5"/>
          <p:cNvSpPr/>
          <p:nvPr/>
        </p:nvSpPr>
        <p:spPr>
          <a:xfrm>
            <a:off x="852616" y="3656732"/>
            <a:ext cx="939114" cy="222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a:off x="2948277" y="3656732"/>
            <a:ext cx="939114" cy="222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96097" y="3993616"/>
            <a:ext cx="1252152" cy="66726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生产环节</a:t>
            </a:r>
          </a:p>
        </p:txBody>
      </p:sp>
      <p:sp>
        <p:nvSpPr>
          <p:cNvPr id="27" name="矩形 26"/>
          <p:cNvSpPr/>
          <p:nvPr/>
        </p:nvSpPr>
        <p:spPr>
          <a:xfrm>
            <a:off x="2845304" y="3995351"/>
            <a:ext cx="1252152" cy="66726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批发环节加征</a:t>
            </a:r>
          </a:p>
        </p:txBody>
      </p:sp>
    </p:spTree>
    <p:extLst>
      <p:ext uri="{BB962C8B-B14F-4D97-AF65-F5344CB8AC3E}">
        <p14:creationId xmlns:p14="http://schemas.microsoft.com/office/powerpoint/2010/main" val="1241034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6" name="组合 25"/>
          <p:cNvGrpSpPr/>
          <p:nvPr/>
        </p:nvGrpSpPr>
        <p:grpSpPr>
          <a:xfrm>
            <a:off x="293649" y="673769"/>
            <a:ext cx="7211833" cy="1877097"/>
            <a:chOff x="874868" y="763497"/>
            <a:chExt cx="6648304" cy="3299801"/>
          </a:xfrm>
          <a:effectLst>
            <a:outerShdw blurRad="50800" dist="38100" dir="2700000" algn="tl" rotWithShape="0">
              <a:prstClr val="black">
                <a:alpha val="40000"/>
              </a:prstClr>
            </a:outerShdw>
          </a:effectLst>
        </p:grpSpPr>
        <p:sp>
          <p:nvSpPr>
            <p:cNvPr id="27" name="圆角矩形 26"/>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874868" y="1405169"/>
              <a:ext cx="6648304" cy="2658129"/>
              <a:chOff x="851801" y="1268644"/>
              <a:chExt cx="6727853" cy="2658129"/>
            </a:xfrm>
          </p:grpSpPr>
          <p:sp>
            <p:nvSpPr>
              <p:cNvPr id="29" name="矩形 28"/>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多选</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：依据消费税的有关规定，下列经营行为中，应缴纳消费税的有：</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外贸公司进口高档化妆品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日化厂销售自产高档化妆品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商贸城批发化妆品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超市零售化妆品</a:t>
                </a:r>
              </a:p>
            </p:txBody>
          </p:sp>
        </p:grpSp>
      </p:grpSp>
    </p:spTree>
    <p:extLst>
      <p:ext uri="{BB962C8B-B14F-4D97-AF65-F5344CB8AC3E}">
        <p14:creationId xmlns:p14="http://schemas.microsoft.com/office/powerpoint/2010/main" val="1892810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6" name="内容占位符 2"/>
          <p:cNvSpPr txBox="1">
            <a:spLocks noChangeArrowheads="1"/>
          </p:cNvSpPr>
          <p:nvPr/>
        </p:nvSpPr>
        <p:spPr>
          <a:xfrm>
            <a:off x="422540" y="3513221"/>
            <a:ext cx="6876184"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AB</a:t>
            </a:r>
          </a:p>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解析</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】CD</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表述不准确，低档化妆品不需要交消费税，若是高档化妆品，应该是在生产销售环节交</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32" name="组合 31"/>
          <p:cNvGrpSpPr/>
          <p:nvPr/>
        </p:nvGrpSpPr>
        <p:grpSpPr>
          <a:xfrm>
            <a:off x="293649" y="673769"/>
            <a:ext cx="7211833" cy="1877097"/>
            <a:chOff x="874868" y="763497"/>
            <a:chExt cx="6648304" cy="3299801"/>
          </a:xfrm>
          <a:effectLst>
            <a:outerShdw blurRad="50800" dist="38100" dir="2700000" algn="tl" rotWithShape="0">
              <a:prstClr val="black">
                <a:alpha val="40000"/>
              </a:prstClr>
            </a:outerShdw>
          </a:effectLst>
        </p:grpSpPr>
        <p:sp>
          <p:nvSpPr>
            <p:cNvPr id="33" name="圆角矩形 32"/>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74868" y="1405169"/>
              <a:ext cx="6648304" cy="2658129"/>
              <a:chOff x="851801" y="1268644"/>
              <a:chExt cx="6727853" cy="2658129"/>
            </a:xfrm>
          </p:grpSpPr>
          <p:sp>
            <p:nvSpPr>
              <p:cNvPr id="35" name="矩形 34"/>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多选</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：依据消费税的有关规定，下列经营行为中，应缴纳消费税的有：</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外贸公司进口高档化妆品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日化厂销售自产高档化妆品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商贸城批发化妆品</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超市零售化妆品</a:t>
                </a:r>
              </a:p>
            </p:txBody>
          </p:sp>
        </p:grpSp>
      </p:grpSp>
    </p:spTree>
    <p:extLst>
      <p:ext uri="{BB962C8B-B14F-4D97-AF65-F5344CB8AC3E}">
        <p14:creationId xmlns:p14="http://schemas.microsoft.com/office/powerpoint/2010/main" val="2448379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300765" y="613354"/>
            <a:ext cx="7342622" cy="187709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多选</a:t>
                </a:r>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：依据消费税的有关规定，下列主体中，属于消费税纳税义务人的有</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钻石的进口商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低档化妆品的生产商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卷烟的批发商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金银首饰的零售商</a:t>
                </a:r>
              </a:p>
            </p:txBody>
          </p:sp>
        </p:grpSp>
      </p:grpSp>
    </p:spTree>
    <p:extLst>
      <p:ext uri="{BB962C8B-B14F-4D97-AF65-F5344CB8AC3E}">
        <p14:creationId xmlns:p14="http://schemas.microsoft.com/office/powerpoint/2010/main" val="1301795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300765" y="613354"/>
            <a:ext cx="7342622" cy="187709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多选</a:t>
                </a:r>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：依据消费税的有关规定，下列主体中，属于消费税纳税义务人的有</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钻石的进口商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低档化妆品的生产商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卷烟的批发商</a:t>
                </a:r>
                <a:endPar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6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金银首饰的零售商</a:t>
                </a:r>
              </a:p>
            </p:txBody>
          </p:sp>
        </p:grpSp>
      </p:grpSp>
      <p:sp>
        <p:nvSpPr>
          <p:cNvPr id="26" name="内容占位符 2"/>
          <p:cNvSpPr txBox="1">
            <a:spLocks noChangeArrowheads="1"/>
          </p:cNvSpPr>
          <p:nvPr/>
        </p:nvSpPr>
        <p:spPr>
          <a:xfrm>
            <a:off x="422540" y="3513221"/>
            <a:ext cx="6876184"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CD</a:t>
            </a:r>
          </a:p>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解析</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金银铂钻在零售环节交税；低档化妆品不是应税消费品</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63306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0" y="1027285"/>
            <a:ext cx="2692319"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消费税的税率</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不同产品设置不同的税率，同一产品同等税率</a:t>
            </a:r>
            <a:endParaRPr lang="en-US" altLang="zh-CN" sz="22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600" b="1" dirty="0"/>
          </a:p>
          <a:p>
            <a:pPr>
              <a:buFont typeface="Wingdings" panose="05000000000000000000" pitchFamily="2" charset="2"/>
              <a:buNone/>
            </a:pPr>
            <a:r>
              <a:rPr lang="zh-CN" altLang="en-US" sz="2600" b="1" dirty="0"/>
              <a:t>      </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 r="-896" b="28889"/>
          <a:stretch/>
        </p:blipFill>
        <p:spPr>
          <a:xfrm>
            <a:off x="2714625" y="-1"/>
            <a:ext cx="6487040" cy="487680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74114" r="543"/>
          <a:stretch/>
        </p:blipFill>
        <p:spPr>
          <a:xfrm>
            <a:off x="2714625" y="4876800"/>
            <a:ext cx="6394493" cy="1775254"/>
          </a:xfrm>
          <a:prstGeom prst="rect">
            <a:avLst/>
          </a:prstGeom>
        </p:spPr>
      </p:pic>
    </p:spTree>
    <p:extLst>
      <p:ext uri="{BB962C8B-B14F-4D97-AF65-F5344CB8AC3E}">
        <p14:creationId xmlns:p14="http://schemas.microsoft.com/office/powerpoint/2010/main" val="2558565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335280" y="999744"/>
            <a:ext cx="8229600" cy="547324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消费税的税率计算</a:t>
            </a:r>
          </a:p>
          <a:p>
            <a:endParaRPr lang="zh-CN" altLang="en-US" sz="2600" b="1" dirty="0"/>
          </a:p>
          <a:p>
            <a:pPr>
              <a:buFont typeface="Wingdings" panose="05000000000000000000" pitchFamily="2" charset="2"/>
              <a:buNone/>
            </a:pPr>
            <a:r>
              <a:rPr lang="zh-CN" altLang="en-US" sz="2600" b="1" dirty="0"/>
              <a:t>      </a:t>
            </a:r>
          </a:p>
        </p:txBody>
      </p:sp>
      <p:graphicFrame>
        <p:nvGraphicFramePr>
          <p:cNvPr id="2" name="表格 1"/>
          <p:cNvGraphicFramePr>
            <a:graphicFrameLocks noGrp="1"/>
          </p:cNvGraphicFramePr>
          <p:nvPr>
            <p:extLst>
              <p:ext uri="{D42A27DB-BD31-4B8C-83A1-F6EECF244321}">
                <p14:modId xmlns:p14="http://schemas.microsoft.com/office/powerpoint/2010/main" val="2374288361"/>
              </p:ext>
            </p:extLst>
          </p:nvPr>
        </p:nvGraphicFramePr>
        <p:xfrm>
          <a:off x="335280" y="2212546"/>
          <a:ext cx="7268418" cy="2565400"/>
        </p:xfrm>
        <a:graphic>
          <a:graphicData uri="http://schemas.openxmlformats.org/drawingml/2006/table">
            <a:tbl>
              <a:tblPr firstRow="1" bandRow="1">
                <a:tableStyleId>{5C22544A-7EE6-4342-B048-85BDC9FD1C3A}</a:tableStyleId>
              </a:tblPr>
              <a:tblGrid>
                <a:gridCol w="1499287">
                  <a:extLst>
                    <a:ext uri="{9D8B030D-6E8A-4147-A177-3AD203B41FA5}">
                      <a16:colId xmlns:a16="http://schemas.microsoft.com/office/drawing/2014/main" val="20000"/>
                    </a:ext>
                  </a:extLst>
                </a:gridCol>
                <a:gridCol w="2685536">
                  <a:extLst>
                    <a:ext uri="{9D8B030D-6E8A-4147-A177-3AD203B41FA5}">
                      <a16:colId xmlns:a16="http://schemas.microsoft.com/office/drawing/2014/main" val="20001"/>
                    </a:ext>
                  </a:extLst>
                </a:gridCol>
                <a:gridCol w="3083595">
                  <a:extLst>
                    <a:ext uri="{9D8B030D-6E8A-4147-A177-3AD203B41FA5}">
                      <a16:colId xmlns:a16="http://schemas.microsoft.com/office/drawing/2014/main" val="20002"/>
                    </a:ext>
                  </a:extLst>
                </a:gridCol>
              </a:tblGrid>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税率形式</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使用项目</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计税公式</a:t>
                      </a:r>
                    </a:p>
                  </a:txBody>
                  <a:tcPr/>
                </a:tc>
                <a:extLst>
                  <a:ext uri="{0D108BD9-81ED-4DB2-BD59-A6C34878D82A}">
                    <a16:rowId xmlns:a16="http://schemas.microsoft.com/office/drawing/2014/main" val="10000"/>
                  </a:ext>
                </a:extLst>
              </a:tr>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从价定率</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除适用从量计税、复合计税以外的其他项目</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销售额</a:t>
                      </a:r>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比例税率</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1"/>
                  </a:ext>
                </a:extLst>
              </a:tr>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从量定额</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啤酒、黄酒、成品油</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销售数量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定额税率</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2"/>
                  </a:ext>
                </a:extLst>
              </a:tr>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复合计税</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卷烟、白酒</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销售数量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定额税率 </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销售额 </a:t>
                      </a:r>
                      <a:r>
                        <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比例税率</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2642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某酒厂</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月销售黄酒</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吨，其税率为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240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吨，问其应缴纳消费税多少？</a:t>
                </a:r>
              </a:p>
            </p:txBody>
          </p:sp>
        </p:grpSp>
      </p:grpSp>
    </p:spTree>
    <p:extLst>
      <p:ext uri="{BB962C8B-B14F-4D97-AF65-F5344CB8AC3E}">
        <p14:creationId xmlns:p14="http://schemas.microsoft.com/office/powerpoint/2010/main" val="425315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572415" y="1253332"/>
            <a:ext cx="7516005" cy="5097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（二）政府的税收政策目标</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在保证财政收入的前提下，税制结构还要服务于政府的微观税收政策目标，具体而言，就是要看政府在公平和效率目标之间如何进行选择。</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西方国家在第二次世界大战结束之前发展所得税，并不是出于社会公平的目标，而是因为间接税阻碍国际贸易和国内商品流通而不得不寻找所得税作为替代税源。</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第二次世界大战后，西方国家的税收政策目标开始从经济效率转向社会公平，为了实现这个目标，各国纷纷加强了个人所得税征收，一方面扩大征收面，另一方面提高个人所得税税率。</a:t>
            </a:r>
          </a:p>
          <a:p>
            <a:pPr lvl="0">
              <a:lnSpc>
                <a:spcPct val="100000"/>
              </a:lnSpc>
              <a:defRPr/>
            </a:pPr>
            <a:endParaRPr kumimoji="0" lang="en-US" altLang="zh-CN" sz="2200"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115389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87709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某酒厂</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月销售黄酒</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吨，其税率为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240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元</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吨，问其应缴纳消费税多少？</a:t>
                </a:r>
              </a:p>
            </p:txBody>
          </p:sp>
        </p:grpSp>
      </p:grpSp>
      <p:sp>
        <p:nvSpPr>
          <p:cNvPr id="26" name="内容占位符 2"/>
          <p:cNvSpPr txBox="1">
            <a:spLocks noChangeArrowheads="1"/>
          </p:cNvSpPr>
          <p:nvPr/>
        </p:nvSpPr>
        <p:spPr>
          <a:xfrm>
            <a:off x="422540" y="3513221"/>
            <a:ext cx="8229600"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应税消费品数量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单位税额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20 X 240 =  4800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851480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641155" y="1306445"/>
            <a:ext cx="7270377"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消费税的特点</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征税项目具有选择性</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不同产品设置不同的税率，同一产品同等税率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消费税是价内税，是价格的组成部分</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征税环节具有单一性</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担负转嫁性，最终都转嫁到消费者身上</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实行从价定率、从量定额和复合计征三种计算方法</a:t>
            </a:r>
          </a:p>
        </p:txBody>
      </p:sp>
    </p:spTree>
    <p:extLst>
      <p:ext uri="{BB962C8B-B14F-4D97-AF65-F5344CB8AC3E}">
        <p14:creationId xmlns:p14="http://schemas.microsoft.com/office/powerpoint/2010/main" val="783608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grpSp>
      <p:sp>
        <p:nvSpPr>
          <p:cNvPr id="18" name="内容占位符 2"/>
          <p:cNvSpPr txBox="1">
            <a:spLocks noChangeArrowheads="1"/>
          </p:cNvSpPr>
          <p:nvPr/>
        </p:nvSpPr>
        <p:spPr>
          <a:xfrm>
            <a:off x="665539" y="1523014"/>
            <a:ext cx="7270377" cy="494997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消费税的作用</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endParaRPr lang="en-US"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优化税制结构，完善流转税课税体系</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配合国家产业政策和消费政策，调节消费行为，促进节能环保，引导正确的消费需求，间接引导投资流向</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筹集资金，增加财政收入</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0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削弱和缓解贫富悬殊以及分配不公的矛盾</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947535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8" name="组合 27"/>
          <p:cNvGrpSpPr/>
          <p:nvPr/>
        </p:nvGrpSpPr>
        <p:grpSpPr>
          <a:xfrm>
            <a:off x="282974" y="367618"/>
            <a:ext cx="7146293" cy="6115803"/>
            <a:chOff x="874868" y="763497"/>
            <a:chExt cx="6648304" cy="8774151"/>
          </a:xfrm>
          <a:effectLst>
            <a:outerShdw blurRad="50800" dist="38100" dir="2700000" algn="tl" rotWithShape="0">
              <a:prstClr val="black">
                <a:alpha val="40000"/>
              </a:prstClr>
            </a:outerShdw>
          </a:effectLst>
        </p:grpSpPr>
        <p:sp>
          <p:nvSpPr>
            <p:cNvPr id="29" name="圆角矩形 2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74868" y="1405169"/>
              <a:ext cx="6648304" cy="8132479"/>
              <a:chOff x="851801" y="1268644"/>
              <a:chExt cx="6727853" cy="8132479"/>
            </a:xfrm>
          </p:grpSpPr>
          <p:sp>
            <p:nvSpPr>
              <p:cNvPr id="31" name="矩形 30"/>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51801" y="1301362"/>
                <a:ext cx="6727853" cy="8099761"/>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．世界上最早实行增值税的国家是（       ）。</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．英国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法国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中国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美国</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．准许一次全部抵扣当期购进的用于生产应税产品的固定资产价款的是（      ）增值税。</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．生产型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收入型</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消费型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积累型</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3</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．增值税最突出的特点是 （      ）。</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．税率档次少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课征普通</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对出口商品实行退税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消除重复征税</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4</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．下列各种产品中，属于消费税征收范围的是（       ）。</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．啤酒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汽车轮胎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香皂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汽油</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、下列项目中不允许扣除进项税额的有（      ）。</a:t>
                </a:r>
              </a:p>
              <a:p>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 </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、一般纳税人购进应税劳务             </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、混合销售中一般纳税人销售货物时支付的运费</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、企业购进的烟丝用于生产卷烟</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、企业购进的货物被雨水淋坏</a:t>
                </a:r>
              </a:p>
            </p:txBody>
          </p:sp>
        </p:grpSp>
      </p:grpSp>
    </p:spTree>
    <p:extLst>
      <p:ext uri="{BB962C8B-B14F-4D97-AF65-F5344CB8AC3E}">
        <p14:creationId xmlns:p14="http://schemas.microsoft.com/office/powerpoint/2010/main" val="744406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所得税</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一、所得税的主要税种</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buFont typeface="Wingdings" panose="05000000000000000000" pitchFamily="2" charset="2"/>
              <a:buNone/>
            </a:pP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a:t>
            </a:r>
          </a:p>
        </p:txBody>
      </p:sp>
    </p:spTree>
    <p:extLst>
      <p:ext uri="{BB962C8B-B14F-4D97-AF65-F5344CB8AC3E}">
        <p14:creationId xmlns:p14="http://schemas.microsoft.com/office/powerpoint/2010/main" val="704161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7722704"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二、所得税的特征 </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buFont typeface="Wingdings" panose="05000000000000000000" pitchFamily="2" charset="2"/>
              <a:buNone/>
            </a:pPr>
            <a:endParaRPr lang="en-US" altLang="zh-CN" sz="22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、税负相对公平</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err="1">
                <a:latin typeface="阿里巴巴普惠体 R" panose="00020600040101010101" pitchFamily="18" charset="-122"/>
                <a:ea typeface="阿里巴巴普惠体 R" panose="00020600040101010101" pitchFamily="18" charset="-122"/>
                <a:cs typeface="阿里巴巴普惠体 R" panose="00020600040101010101" pitchFamily="18" charset="-122"/>
              </a:rPr>
              <a:t>i</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）以纯所得为计税依据；</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ii</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）一般采取累进税率；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iii</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）规定</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免征额</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，扣除生计费用。规定“宽免项目”以适应具有相同收入的不同类型居民。</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、一般不存在重复征税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630374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6972313"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三、所得税的缺陷 </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buFont typeface="Wingdings" panose="05000000000000000000" pitchFamily="2" charset="2"/>
              <a:buNone/>
            </a:pPr>
            <a:endParaRPr lang="en-US" altLang="zh-CN" sz="24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、税款和税源受企业利润水平和个人收入水平的制约</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、累进课税方法会在一定程度上抑制纳税人的生产和工作积极性</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1"/>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、计征管理比较复杂</a:t>
            </a:r>
          </a:p>
        </p:txBody>
      </p:sp>
    </p:spTree>
    <p:extLst>
      <p:ext uri="{BB962C8B-B14F-4D97-AF65-F5344CB8AC3E}">
        <p14:creationId xmlns:p14="http://schemas.microsoft.com/office/powerpoint/2010/main" val="3410518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.3.1</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企业所得税</a:t>
            </a:r>
            <a:endPar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a:spLocks noChangeArrowheads="1"/>
          </p:cNvSpPr>
          <p:nvPr/>
        </p:nvSpPr>
        <p:spPr bwMode="auto">
          <a:xfrm>
            <a:off x="395288" y="1700213"/>
            <a:ext cx="8229600" cy="20875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需回答的问题：</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课税对象是什么？</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我国企业所得税纳税人的规定？</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我国企业所得税税率规定？</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企业所得税的计算方法？</a:t>
            </a:r>
          </a:p>
        </p:txBody>
      </p:sp>
    </p:spTree>
    <p:extLst>
      <p:ext uri="{BB962C8B-B14F-4D97-AF65-F5344CB8AC3E}">
        <p14:creationId xmlns:p14="http://schemas.microsoft.com/office/powerpoint/2010/main" val="11446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.3.1</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企业所得税</a:t>
            </a:r>
            <a:endPar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7186187"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对在我国境内的</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和其他取得收入的</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组织（事业单位、社会团体、从事经营活动的其他组织）</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就其在生产经营所得和其他所得征收的一种税。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Wingdings" panose="05000000000000000000" pitchFamily="2" charset="2"/>
              <a:buNone/>
            </a:pPr>
            <a:endParaRPr lang="zh-CN" altLang="en-US"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lvl="1" indent="-342900">
              <a:lnSpc>
                <a:spcPct val="12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个体工商户</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个人独资企业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合伙企业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不具有法人资格，不属于企业所得税纳税义务人，不缴纳企业所得税，由其自然人投资者缴纳个人所得税。</a:t>
            </a:r>
            <a:r>
              <a:rPr lang="zh-CN" altLang="en-US" sz="2200" dirty="0"/>
              <a:t>      </a:t>
            </a:r>
          </a:p>
        </p:txBody>
      </p:sp>
    </p:spTree>
    <p:extLst>
      <p:ext uri="{BB962C8B-B14F-4D97-AF65-F5344CB8AC3E}">
        <p14:creationId xmlns:p14="http://schemas.microsoft.com/office/powerpoint/2010/main" val="449202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335280" y="999744"/>
            <a:ext cx="8229600" cy="547324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企业所得税的纳税人</a:t>
            </a:r>
          </a:p>
          <a:p>
            <a:endParaRPr lang="zh-CN" altLang="en-US" sz="2600" b="1" dirty="0"/>
          </a:p>
          <a:p>
            <a:pPr>
              <a:buFont typeface="Wingdings" panose="05000000000000000000" pitchFamily="2" charset="2"/>
              <a:buNone/>
            </a:pPr>
            <a:r>
              <a:rPr lang="zh-CN" altLang="en-US" sz="2600" b="1" dirty="0"/>
              <a:t>      </a:t>
            </a:r>
          </a:p>
        </p:txBody>
      </p:sp>
      <p:sp>
        <p:nvSpPr>
          <p:cNvPr id="3" name="圆角矩形 2"/>
          <p:cNvSpPr/>
          <p:nvPr/>
        </p:nvSpPr>
        <p:spPr>
          <a:xfrm>
            <a:off x="2928630" y="1853514"/>
            <a:ext cx="2133600" cy="8484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企业所得税</a:t>
            </a:r>
            <a:r>
              <a:rPr lang="zh-CN" altLang="en-US" b="1"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纳税人</a:t>
            </a:r>
          </a:p>
        </p:txBody>
      </p:sp>
      <p:sp>
        <p:nvSpPr>
          <p:cNvPr id="6" name="右大括号 5"/>
          <p:cNvSpPr/>
          <p:nvPr/>
        </p:nvSpPr>
        <p:spPr>
          <a:xfrm rot="16200000">
            <a:off x="3875865" y="2265167"/>
            <a:ext cx="362220" cy="12603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圆角矩形 7"/>
          <p:cNvSpPr/>
          <p:nvPr/>
        </p:nvSpPr>
        <p:spPr>
          <a:xfrm>
            <a:off x="2323070" y="3076472"/>
            <a:ext cx="1425146" cy="39989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居民企业</a:t>
            </a:r>
          </a:p>
        </p:txBody>
      </p:sp>
      <p:sp>
        <p:nvSpPr>
          <p:cNvPr id="19" name="圆角矩形 18"/>
          <p:cNvSpPr/>
          <p:nvPr/>
        </p:nvSpPr>
        <p:spPr>
          <a:xfrm>
            <a:off x="4365238" y="3072980"/>
            <a:ext cx="1425146" cy="39989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非居民企业</a:t>
            </a:r>
          </a:p>
        </p:txBody>
      </p:sp>
      <p:sp>
        <p:nvSpPr>
          <p:cNvPr id="9" name="下箭头 8"/>
          <p:cNvSpPr/>
          <p:nvPr/>
        </p:nvSpPr>
        <p:spPr>
          <a:xfrm>
            <a:off x="2928630" y="3591697"/>
            <a:ext cx="341792" cy="36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4906915" y="3623854"/>
            <a:ext cx="341792" cy="36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5400000">
            <a:off x="1843663" y="3120748"/>
            <a:ext cx="341792" cy="36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5284" y="2576383"/>
            <a:ext cx="1602667" cy="201209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依照中国法律在中国境内成立的公司</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indent="-342900" algn="ctr">
              <a:buAutoNum type="arabicPeriod"/>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依照外国（地区）法律成立但实际管理机构在中国境内的企业</a:t>
            </a:r>
          </a:p>
        </p:txBody>
      </p:sp>
      <p:sp>
        <p:nvSpPr>
          <p:cNvPr id="26" name="下箭头 25"/>
          <p:cNvSpPr/>
          <p:nvPr/>
        </p:nvSpPr>
        <p:spPr>
          <a:xfrm rot="16200000">
            <a:off x="5947114" y="3120747"/>
            <a:ext cx="341792" cy="36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422844" y="2331308"/>
            <a:ext cx="1831073" cy="254630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依照外国（地区）法律成立，且实际管理机构不在中国境内，但在中国境内设立机构、场所的企业。</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indent="-342900" algn="ctr">
              <a:buAutoNum type="arabicPeriod"/>
            </a:pP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在中国境内未设立机构、场所，但有来源于中国境内的所得</a:t>
            </a:r>
          </a:p>
        </p:txBody>
      </p:sp>
      <p:sp>
        <p:nvSpPr>
          <p:cNvPr id="28" name="圆角矩形 27"/>
          <p:cNvSpPr/>
          <p:nvPr/>
        </p:nvSpPr>
        <p:spPr>
          <a:xfrm>
            <a:off x="1884927" y="4097625"/>
            <a:ext cx="2141998" cy="39989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无限（全面）纳税义务</a:t>
            </a:r>
          </a:p>
        </p:txBody>
      </p:sp>
      <p:sp>
        <p:nvSpPr>
          <p:cNvPr id="29" name="圆角矩形 28"/>
          <p:cNvSpPr/>
          <p:nvPr/>
        </p:nvSpPr>
        <p:spPr>
          <a:xfrm>
            <a:off x="4422580" y="4093123"/>
            <a:ext cx="1632536" cy="39989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有限纳税义务</a:t>
            </a:r>
          </a:p>
        </p:txBody>
      </p:sp>
    </p:spTree>
    <p:extLst>
      <p:ext uri="{BB962C8B-B14F-4D97-AF65-F5344CB8AC3E}">
        <p14:creationId xmlns:p14="http://schemas.microsoft.com/office/powerpoint/2010/main" val="214777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15617" y="1669774"/>
            <a:ext cx="7372803" cy="4681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（三）财政支出规模</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税制结构与财政支出规模是相互影响的：一方面，政府的财政支出规模要受一定的税制结构所制约；另一方面，政府一定的财政支出规模又要求有适当的税制结构与之相适应。如果财政支出的规模迅速扩大，则往往会导致税制结构发生变化。</a:t>
            </a:r>
          </a:p>
        </p:txBody>
      </p:sp>
    </p:spTree>
    <p:extLst>
      <p:ext uri="{BB962C8B-B14F-4D97-AF65-F5344CB8AC3E}">
        <p14:creationId xmlns:p14="http://schemas.microsoft.com/office/powerpoint/2010/main" val="65318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335280" y="999744"/>
            <a:ext cx="8229600" cy="547324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企业所得税的纳税人</a:t>
            </a:r>
          </a:p>
          <a:p>
            <a:endParaRPr lang="zh-CN" altLang="en-US" sz="2600" b="1" dirty="0"/>
          </a:p>
          <a:p>
            <a:pPr>
              <a:buFont typeface="Wingdings" panose="05000000000000000000" pitchFamily="2" charset="2"/>
              <a:buNone/>
            </a:pPr>
            <a:r>
              <a:rPr lang="zh-CN" altLang="en-US" sz="2600" b="1" dirty="0"/>
              <a:t>      </a:t>
            </a:r>
          </a:p>
        </p:txBody>
      </p:sp>
      <p:sp>
        <p:nvSpPr>
          <p:cNvPr id="8" name="圆角矩形 7"/>
          <p:cNvSpPr/>
          <p:nvPr/>
        </p:nvSpPr>
        <p:spPr>
          <a:xfrm>
            <a:off x="757881" y="1964364"/>
            <a:ext cx="1425146" cy="12956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居民企业</a:t>
            </a:r>
          </a:p>
        </p:txBody>
      </p:sp>
      <p:sp>
        <p:nvSpPr>
          <p:cNvPr id="19" name="圆角矩形 18"/>
          <p:cNvSpPr/>
          <p:nvPr/>
        </p:nvSpPr>
        <p:spPr>
          <a:xfrm>
            <a:off x="757881" y="3981360"/>
            <a:ext cx="1425146" cy="13567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非居民企业</a:t>
            </a:r>
          </a:p>
        </p:txBody>
      </p:sp>
      <p:sp>
        <p:nvSpPr>
          <p:cNvPr id="2" name="右箭头 1"/>
          <p:cNvSpPr/>
          <p:nvPr/>
        </p:nvSpPr>
        <p:spPr>
          <a:xfrm>
            <a:off x="2183027" y="1598142"/>
            <a:ext cx="3607357" cy="2016996"/>
          </a:xfrm>
          <a:prstGeom prst="rightArrow">
            <a:avLst>
              <a:gd name="adj1" fmla="val 50000"/>
              <a:gd name="adj2" fmla="val 143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无限</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（全面）纳税义务</a:t>
            </a:r>
          </a:p>
          <a:p>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来源于</a:t>
            </a:r>
            <a:r>
              <a:rPr lang="zh-CN" altLang="en-US" sz="1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中国境内外</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的全部所得</a:t>
            </a:r>
          </a:p>
        </p:txBody>
      </p:sp>
      <p:sp>
        <p:nvSpPr>
          <p:cNvPr id="30" name="右箭头 29"/>
          <p:cNvSpPr/>
          <p:nvPr/>
        </p:nvSpPr>
        <p:spPr>
          <a:xfrm>
            <a:off x="2183027" y="3652958"/>
            <a:ext cx="4374293" cy="2031149"/>
          </a:xfrm>
          <a:prstGeom prst="rightArrow">
            <a:avLst>
              <a:gd name="adj1" fmla="val 50000"/>
              <a:gd name="adj2" fmla="val 18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有限纳税义务</a:t>
            </a:r>
          </a:p>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第一类：</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来源于</a:t>
            </a:r>
            <a:r>
              <a:rPr lang="zh-CN" altLang="en-US" sz="14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中国境内</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的全部所得；</a:t>
            </a:r>
            <a:r>
              <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发生在中国境外但与其所设机构、场所有实际联系的所得</a:t>
            </a:r>
            <a:endParaRPr lang="en-US" altLang="zh-CN"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第二类：来源于中国境内所得</a:t>
            </a:r>
          </a:p>
        </p:txBody>
      </p:sp>
    </p:spTree>
    <p:extLst>
      <p:ext uri="{BB962C8B-B14F-4D97-AF65-F5344CB8AC3E}">
        <p14:creationId xmlns:p14="http://schemas.microsoft.com/office/powerpoint/2010/main" val="190900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335280" y="999744"/>
            <a:ext cx="8229600" cy="5473245"/>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企业所得税的税率</a:t>
            </a:r>
            <a:endParaRPr lang="zh-CN" altLang="en-US" sz="2600" b="1" dirty="0"/>
          </a:p>
          <a:p>
            <a:pPr>
              <a:buFont typeface="Wingdings" panose="05000000000000000000" pitchFamily="2" charset="2"/>
              <a:buNone/>
            </a:pPr>
            <a:r>
              <a:rPr lang="zh-CN" altLang="en-US" sz="2600" b="1" dirty="0"/>
              <a:t>      </a:t>
            </a:r>
          </a:p>
        </p:txBody>
      </p:sp>
      <p:graphicFrame>
        <p:nvGraphicFramePr>
          <p:cNvPr id="2" name="表格 1"/>
          <p:cNvGraphicFramePr>
            <a:graphicFrameLocks noGrp="1"/>
          </p:cNvGraphicFramePr>
          <p:nvPr>
            <p:extLst>
              <p:ext uri="{D42A27DB-BD31-4B8C-83A1-F6EECF244321}">
                <p14:modId xmlns:p14="http://schemas.microsoft.com/office/powerpoint/2010/main" val="499102914"/>
              </p:ext>
            </p:extLst>
          </p:nvPr>
        </p:nvGraphicFramePr>
        <p:xfrm>
          <a:off x="335280" y="2212546"/>
          <a:ext cx="7268418" cy="3108960"/>
        </p:xfrm>
        <a:graphic>
          <a:graphicData uri="http://schemas.openxmlformats.org/drawingml/2006/table">
            <a:tbl>
              <a:tblPr firstCol="1" bandRow="1">
                <a:tableStyleId>{5C22544A-7EE6-4342-B048-85BDC9FD1C3A}</a:tableStyleId>
              </a:tblPr>
              <a:tblGrid>
                <a:gridCol w="636785">
                  <a:extLst>
                    <a:ext uri="{9D8B030D-6E8A-4147-A177-3AD203B41FA5}">
                      <a16:colId xmlns:a16="http://schemas.microsoft.com/office/drawing/2014/main" val="20000"/>
                    </a:ext>
                  </a:extLst>
                </a:gridCol>
                <a:gridCol w="6631633">
                  <a:extLst>
                    <a:ext uri="{9D8B030D-6E8A-4147-A177-3AD203B41FA5}">
                      <a16:colId xmlns:a16="http://schemas.microsoft.com/office/drawing/2014/main" val="20001"/>
                    </a:ext>
                  </a:extLst>
                </a:gridCol>
              </a:tblGrid>
              <a:tr h="1107303">
                <a:tc rowSpan="3">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企业所得税适用比例税率</a:t>
                      </a:r>
                    </a:p>
                  </a:txBody>
                  <a:tcPr/>
                </a:tc>
                <a:tc>
                  <a:txBody>
                    <a:bodyPr/>
                    <a:lstStyle/>
                    <a:p>
                      <a:r>
                        <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25%——①</a:t>
                      </a:r>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居民企业 </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②</a:t>
                      </a:r>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在中国境内设立机构、场所且其所得与机构、场所有关联的非居民企业</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0"/>
                  </a:ext>
                </a:extLst>
              </a:tr>
              <a:tr h="1466335">
                <a:tc vMerge="1">
                  <a:txBody>
                    <a:bodyPr/>
                    <a:lstStyle/>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 ——①</a:t>
                      </a:r>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在中国境内未设立机构、场所 </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②</a:t>
                      </a:r>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虽设立机构、场所，但其所得与其所设机构、场所没有实际联系的非居民企业</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③小型微利企业</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1"/>
                  </a:ext>
                </a:extLst>
              </a:tr>
              <a:tr h="370840">
                <a:tc vMerge="1">
                  <a:txBody>
                    <a:bodyPr/>
                    <a:lstStyle/>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15%——</a:t>
                      </a:r>
                      <a:r>
                        <a:rPr lang="zh-CN" altLang="en-US"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国家需要重点扶持的高新技术企业</a:t>
                      </a:r>
                      <a:endParaRPr lang="en-US" altLang="zh-CN" sz="1600"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32688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6" name="组合 25"/>
          <p:cNvGrpSpPr/>
          <p:nvPr/>
        </p:nvGrpSpPr>
        <p:grpSpPr>
          <a:xfrm>
            <a:off x="293649" y="673769"/>
            <a:ext cx="7211833" cy="2341280"/>
            <a:chOff x="874868" y="763497"/>
            <a:chExt cx="6648304" cy="3299801"/>
          </a:xfrm>
          <a:effectLst>
            <a:outerShdw blurRad="50800" dist="38100" dir="2700000" algn="tl" rotWithShape="0">
              <a:prstClr val="black">
                <a:alpha val="40000"/>
              </a:prstClr>
            </a:outerShdw>
          </a:effectLst>
        </p:grpSpPr>
        <p:sp>
          <p:nvSpPr>
            <p:cNvPr id="27" name="圆角矩形 26"/>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874868" y="1405169"/>
              <a:ext cx="6648304" cy="2658129"/>
              <a:chOff x="851801" y="1268644"/>
              <a:chExt cx="6727853" cy="2658129"/>
            </a:xfrm>
          </p:grpSpPr>
          <p:sp>
            <p:nvSpPr>
              <p:cNvPr id="29" name="矩形 28"/>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单选</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：依据企业所得税的有关规定，下列各项中属于非居民企业的是：</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依照外国法律成立，实际管理机构在境内的甲公司</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依照中国法律成立，实际管理机构在境内的乙公司 </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依照中国法律成立，在境外设立机构、场所的丙公司</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依照外国法律成立且实际管理机构在境外，但在境内设立机构、场所的丁公司</a:t>
                </a:r>
              </a:p>
            </p:txBody>
          </p:sp>
        </p:grpSp>
      </p:grpSp>
    </p:spTree>
    <p:extLst>
      <p:ext uri="{BB962C8B-B14F-4D97-AF65-F5344CB8AC3E}">
        <p14:creationId xmlns:p14="http://schemas.microsoft.com/office/powerpoint/2010/main" val="1872420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26" name="内容占位符 2"/>
          <p:cNvSpPr txBox="1">
            <a:spLocks noChangeArrowheads="1"/>
          </p:cNvSpPr>
          <p:nvPr/>
        </p:nvSpPr>
        <p:spPr>
          <a:xfrm>
            <a:off x="422540" y="3513221"/>
            <a:ext cx="6876184"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p>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解析</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区分标准（</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）根据中国还是外国法律成立；（</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）实际管理机构是否在境内</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如改为“企业所得税的纳税人”，怎么选？</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0" name="组合 19"/>
          <p:cNvGrpSpPr/>
          <p:nvPr/>
        </p:nvGrpSpPr>
        <p:grpSpPr>
          <a:xfrm>
            <a:off x="293649" y="673769"/>
            <a:ext cx="7211833" cy="2341280"/>
            <a:chOff x="874868" y="763497"/>
            <a:chExt cx="6648304" cy="3299801"/>
          </a:xfrm>
          <a:effectLst>
            <a:outerShdw blurRad="50800" dist="38100" dir="2700000" algn="tl" rotWithShape="0">
              <a:prstClr val="black">
                <a:alpha val="40000"/>
              </a:prstClr>
            </a:outerShdw>
          </a:effectLst>
        </p:grpSpPr>
        <p:sp>
          <p:nvSpPr>
            <p:cNvPr id="24" name="圆角矩形 23"/>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74868" y="1405169"/>
              <a:ext cx="6648304" cy="2658129"/>
              <a:chOff x="851801" y="1268644"/>
              <a:chExt cx="6727853" cy="2658129"/>
            </a:xfrm>
          </p:grpSpPr>
          <p:sp>
            <p:nvSpPr>
              <p:cNvPr id="27" name="矩形 26"/>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单选</a:t>
                </a:r>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：依据企业所得税的有关规定，下列各项中属于非居民企业的是：</a:t>
                </a: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A.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依照外国法律成立，实际管理机构在境内的甲公司</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B.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依照中国法律成立，实际管理机构在境内的乙公司 </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C.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依照中国法律成立，在境外设立机构、场所的丙公司</a:t>
                </a:r>
                <a:endPar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r>
                  <a:rPr lang="en-US" altLang="zh-CN"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D. </a:t>
                </a:r>
                <a:r>
                  <a:rPr lang="zh-CN" altLang="en-US" sz="1700"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依照外国法律成立且实际管理机构在境外，但在境内设立机构、场所的丁公司</a:t>
                </a:r>
              </a:p>
            </p:txBody>
          </p:sp>
        </p:grpSp>
      </p:grpSp>
    </p:spTree>
    <p:extLst>
      <p:ext uri="{BB962C8B-B14F-4D97-AF65-F5344CB8AC3E}">
        <p14:creationId xmlns:p14="http://schemas.microsoft.com/office/powerpoint/2010/main" val="3855913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91394" y="964097"/>
            <a:ext cx="7936989" cy="5088834"/>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企业所得税的应纳税额</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应纳税所得额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应纳税所得额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指纳税人每一</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纳税年度</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收入总额</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减去</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准予扣除项目</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金额后的余额</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收入总额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生产经营收入、财产转让收入、利息收入、租赁收入、股息红利收入、特许权使用费收入等</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准予扣除的项目</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与纳税人取得收入有关的成本、费用、税金、损失和其他支出</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184102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91395" y="1178615"/>
            <a:ext cx="7777962" cy="516495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在计算应纳税所得额时，下列项目不得从收入总额中扣除：</a:t>
            </a:r>
          </a:p>
          <a:p>
            <a:pPr>
              <a:lnSpc>
                <a:spcPct val="120000"/>
              </a:lnSpc>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资本性支出</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是指纳税人购置、建造固定资产，对外投资的支出。</a:t>
            </a:r>
          </a:p>
          <a:p>
            <a:pPr>
              <a:lnSpc>
                <a:spcPct val="120000"/>
              </a:lnSpc>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无形资产受让、开发支出：是指不得直接扣除的纳税人购置或自行开发无形资产发生的费用。</a:t>
            </a:r>
          </a:p>
          <a:p>
            <a:pPr>
              <a:lnSpc>
                <a:spcPct val="120000"/>
              </a:lnSpc>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违法经营的罚款和被没收财物的损失。</a:t>
            </a:r>
          </a:p>
          <a:p>
            <a:pPr>
              <a:lnSpc>
                <a:spcPct val="120000"/>
              </a:lnSpc>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四</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各项税收的滞纳金、罚金和罚款。 </a:t>
            </a:r>
          </a:p>
          <a:p>
            <a:pPr>
              <a:lnSpc>
                <a:spcPct val="120000"/>
              </a:lnSpc>
            </a:pP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五</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与取得收入无关的其他各项支出：是指与纳税人取得收入无关的各项支出，如担保支出、回扣支出、风险投资准备金支出等。</a:t>
            </a:r>
          </a:p>
          <a:p>
            <a:pPr>
              <a:lnSpc>
                <a:spcPct val="120000"/>
              </a:lnSpc>
            </a:pPr>
            <a:endParaRPr lang="en-US" altLang="zh-CN"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02049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27" name="组合 26"/>
          <p:cNvGrpSpPr/>
          <p:nvPr/>
        </p:nvGrpSpPr>
        <p:grpSpPr>
          <a:xfrm>
            <a:off x="282974" y="729797"/>
            <a:ext cx="7146293" cy="2139067"/>
            <a:chOff x="874868" y="763497"/>
            <a:chExt cx="6648304" cy="3299801"/>
          </a:xfrm>
          <a:effectLst>
            <a:outerShdw blurRad="50800" dist="38100" dir="2700000" algn="tl" rotWithShape="0">
              <a:prstClr val="black">
                <a:alpha val="40000"/>
              </a:prstClr>
            </a:outerShdw>
          </a:effectLst>
        </p:grpSpPr>
        <p:sp>
          <p:nvSpPr>
            <p:cNvPr id="28" name="圆角矩形 27"/>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874868" y="1405169"/>
              <a:ext cx="6648304" cy="2658129"/>
              <a:chOff x="851801" y="1268644"/>
              <a:chExt cx="6727853" cy="2658129"/>
            </a:xfrm>
          </p:grpSpPr>
          <p:sp>
            <p:nvSpPr>
              <p:cNvPr id="30" name="矩形 29"/>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居民企业</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月的产品销售收入为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万，转让其所属的房产收入为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万，将其所属房屋出租取得收入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万，转让其所属的商标权取得收入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30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万。同时，企业发生的各项支出有销售货物的成本</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60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万，发生管理费用</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万，财务费用</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万，支出消费税</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万。问该企业应该缴纳多少企业所得税？</a:t>
                </a:r>
                <a:endPar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spTree>
    <p:extLst>
      <p:ext uri="{BB962C8B-B14F-4D97-AF65-F5344CB8AC3E}">
        <p14:creationId xmlns:p14="http://schemas.microsoft.com/office/powerpoint/2010/main" val="1766852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213906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某</a:t>
                </a:r>
                <a:r>
                  <a:rPr lang="zh-CN" altLang="en-US" dirty="0">
                    <a:solidFill>
                      <a:srgbClr val="0070C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居民企业</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2009</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年</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月的产品销售收入为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万，转让其所属的房产收入为</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万，将其所属房屋出租取得收入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20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万，转让其所属的商标权取得收入</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30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万。同时，企业发生的各项支出有销售货物的成本</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60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万，发生管理费用</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万，财务费用</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10</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万，支出消费税</a:t>
                </a:r>
                <a:r>
                  <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5</a:t>
                </a:r>
                <a:r>
                  <a:rPr lang="zh-CN" altLang="en-US"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万。问该企业应该缴纳多少企业所得税？</a:t>
                </a:r>
                <a:endParaRPr lang="en-US"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sp>
        <p:nvSpPr>
          <p:cNvPr id="26" name="内容占位符 2"/>
          <p:cNvSpPr txBox="1">
            <a:spLocks noChangeArrowheads="1"/>
          </p:cNvSpPr>
          <p:nvPr/>
        </p:nvSpPr>
        <p:spPr>
          <a:xfrm>
            <a:off x="422540" y="3513221"/>
            <a:ext cx="8229600"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收入总额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=100+50+20+30=200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准予扣除项目金额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=60+10+10+5=85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应纳税所得额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收入总额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准予扣除项目金额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=200-85=115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应纳税所得额 </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=115 X 25%=28.75</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（万）</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659820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.3.2</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个人所得税</a:t>
            </a:r>
            <a:endPar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Rectangle 3"/>
          <p:cNvSpPr>
            <a:spLocks noChangeArrowheads="1"/>
          </p:cNvSpPr>
          <p:nvPr/>
        </p:nvSpPr>
        <p:spPr bwMode="auto">
          <a:xfrm>
            <a:off x="395288" y="1700213"/>
            <a:ext cx="8229600" cy="25209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需回答的问题：</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我国个人所得税特点是什么？</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我国个人所得税征收对象是什么？</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我国个人所得税纳税人的规定？</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我国个人所得税税率规定？</a:t>
            </a:r>
          </a:p>
          <a:p>
            <a:pPr eaLnBrk="1" hangingPunct="1">
              <a:lnSpc>
                <a:spcPct val="90000"/>
              </a:lnSpc>
              <a:spcBef>
                <a:spcPct val="20000"/>
              </a:spcBef>
              <a:buFontTx/>
              <a:buChar char="•"/>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个人所得税计算方法？</a:t>
            </a:r>
          </a:p>
        </p:txBody>
      </p:sp>
    </p:spTree>
    <p:extLst>
      <p:ext uri="{BB962C8B-B14F-4D97-AF65-F5344CB8AC3E}">
        <p14:creationId xmlns:p14="http://schemas.microsoft.com/office/powerpoint/2010/main" val="184513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.3.2</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个人所得税</a:t>
            </a:r>
            <a:endPar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7186187" cy="513873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是以个人（自然人）取得的各项</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应税所得</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为征税对象所征收的一种税。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buFont typeface="Wingdings" panose="05000000000000000000" pitchFamily="2" charset="2"/>
              <a:buNone/>
            </a:pPr>
            <a:endPar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342900" lvl="1" indent="-342900">
              <a:lnSpc>
                <a:spcPct val="12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个体工商户</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个人独资企业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和</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合伙企业</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不具有法人资格，不属于企业所得税纳税义务人，不缴纳企业所得税，由其自然人投资者缴纳个人所得税。</a:t>
            </a:r>
            <a:r>
              <a:rPr lang="zh-CN" altLang="en-US" sz="2200" dirty="0"/>
              <a:t>      </a:t>
            </a:r>
          </a:p>
        </p:txBody>
      </p:sp>
    </p:spTree>
    <p:extLst>
      <p:ext uri="{BB962C8B-B14F-4D97-AF65-F5344CB8AC3E}">
        <p14:creationId xmlns:p14="http://schemas.microsoft.com/office/powerpoint/2010/main" val="180397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715617" y="884584"/>
            <a:ext cx="7372803" cy="5466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最优税制结构</a:t>
            </a:r>
            <a:endParaRPr lang="en-US" altLang="zh-CN" sz="24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最优税制结构，是指一种能使效率与公平取得最佳平衡的税制结构。由于流转税和所得税在效率和公平方面的效应不同，流转税侧重的是效率，而所得税更加侧重公平，所以最优税制结构问题实际上是在一定的社会经济条件下流转税和所得税的合理搭配问题。</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发达国家经济发展水平以及税收征管水平已经达到了相当高的阶段，税制结构更需要满足政府的社会公平目标，因而会偏好以所得税为主体的税制结构。</a:t>
            </a: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发展中国家经济正处于起飞阶段，税收征管也亟待完善，因此会更加重视经济效率问题，在税制选择上就会更加注重以流转税为主体的税制结构。</a:t>
            </a:r>
            <a:endParaRPr kumimoji="0" lang="en-US" altLang="zh-CN" sz="2200"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777028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382517"/>
            <a:ext cx="6972313" cy="426140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个人所得税特点：</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6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en-US" altLang="zh-CN" sz="22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分项定率</a:t>
            </a:r>
            <a:r>
              <a:rPr lang="zh-CN" altLang="en-US" sz="22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分类扣除</a:t>
            </a:r>
            <a:r>
              <a:rPr lang="zh-CN" altLang="en-US" sz="22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分项征收</a:t>
            </a:r>
            <a:endParaRPr lang="en-US" altLang="zh-CN"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、累进税率与比例税率并用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、费用扣除额较宽</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、源泉扣缴和自行申报两种征收方法</a:t>
            </a:r>
            <a:endParaRPr lang="zh-CN" altLang="en-US" sz="2200" dirty="0"/>
          </a:p>
        </p:txBody>
      </p:sp>
    </p:spTree>
    <p:extLst>
      <p:ext uri="{BB962C8B-B14F-4D97-AF65-F5344CB8AC3E}">
        <p14:creationId xmlns:p14="http://schemas.microsoft.com/office/powerpoint/2010/main" val="1821779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91394" y="1162832"/>
            <a:ext cx="6972313" cy="4261407"/>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个人所得税的纳税人：</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2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包括中国公民、个体工商户以及在中国境内有所得的外籍人员和港澳台同胞</a:t>
            </a:r>
          </a:p>
        </p:txBody>
      </p:sp>
      <p:graphicFrame>
        <p:nvGraphicFramePr>
          <p:cNvPr id="2" name="表格 1"/>
          <p:cNvGraphicFramePr>
            <a:graphicFrameLocks noGrp="1"/>
          </p:cNvGraphicFramePr>
          <p:nvPr>
            <p:extLst>
              <p:ext uri="{D42A27DB-BD31-4B8C-83A1-F6EECF244321}">
                <p14:modId xmlns:p14="http://schemas.microsoft.com/office/powerpoint/2010/main" val="3926164359"/>
              </p:ext>
            </p:extLst>
          </p:nvPr>
        </p:nvGraphicFramePr>
        <p:xfrm>
          <a:off x="652489" y="3587046"/>
          <a:ext cx="7268418" cy="2382520"/>
        </p:xfrm>
        <a:graphic>
          <a:graphicData uri="http://schemas.openxmlformats.org/drawingml/2006/table">
            <a:tbl>
              <a:tblPr firstRow="1" bandRow="1">
                <a:tableStyleId>{5C22544A-7EE6-4342-B048-85BDC9FD1C3A}</a:tableStyleId>
              </a:tblPr>
              <a:tblGrid>
                <a:gridCol w="1658682">
                  <a:extLst>
                    <a:ext uri="{9D8B030D-6E8A-4147-A177-3AD203B41FA5}">
                      <a16:colId xmlns:a16="http://schemas.microsoft.com/office/drawing/2014/main" val="20000"/>
                    </a:ext>
                  </a:extLst>
                </a:gridCol>
                <a:gridCol w="3874571">
                  <a:extLst>
                    <a:ext uri="{9D8B030D-6E8A-4147-A177-3AD203B41FA5}">
                      <a16:colId xmlns:a16="http://schemas.microsoft.com/office/drawing/2014/main" val="20001"/>
                    </a:ext>
                  </a:extLst>
                </a:gridCol>
                <a:gridCol w="1735165">
                  <a:extLst>
                    <a:ext uri="{9D8B030D-6E8A-4147-A177-3AD203B41FA5}">
                      <a16:colId xmlns:a16="http://schemas.microsoft.com/office/drawing/2014/main" val="20002"/>
                    </a:ext>
                  </a:extLst>
                </a:gridCol>
              </a:tblGrid>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纳税人</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情况判定</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纳税义务</a:t>
                      </a:r>
                    </a:p>
                  </a:txBody>
                  <a:tcPr/>
                </a:tc>
                <a:extLst>
                  <a:ext uri="{0D108BD9-81ED-4DB2-BD59-A6C34878D82A}">
                    <a16:rowId xmlns:a16="http://schemas.microsoft.com/office/drawing/2014/main" val="10000"/>
                  </a:ext>
                </a:extLst>
              </a:tr>
              <a:tr h="185420">
                <a:tc rowSpan="2">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居民纳税人</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在中国境内有住所的个人</a:t>
                      </a:r>
                    </a:p>
                  </a:txBody>
                  <a:tcPr/>
                </a:tc>
                <a:tc rowSpan="2">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无限纳税义务</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1"/>
                  </a:ext>
                </a:extLst>
              </a:tr>
              <a:tr h="185420">
                <a:tc vMerge="1">
                  <a:txBody>
                    <a:bodyPr/>
                    <a:lstStyle/>
                    <a:p>
                      <a:endParaRPr lang="zh-CN" altLang="en-US"/>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在中国境内无住所，但在一个纳税年度内在中国境内</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住满一年</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的人</a:t>
                      </a:r>
                    </a:p>
                  </a:txBody>
                  <a:tcPr/>
                </a:tc>
                <a:tc vMerge="1">
                  <a:txBody>
                    <a:bodyPr/>
                    <a:lstStyle/>
                    <a:p>
                      <a:endParaRPr lang="zh-CN" altLang="en-US"/>
                    </a:p>
                  </a:txBody>
                  <a:tcPr/>
                </a:tc>
                <a:extLst>
                  <a:ext uri="{0D108BD9-81ED-4DB2-BD59-A6C34878D82A}">
                    <a16:rowId xmlns:a16="http://schemas.microsoft.com/office/drawing/2014/main" val="10002"/>
                  </a:ext>
                </a:extLst>
              </a:tr>
              <a:tr h="320040">
                <a:tc rowSpan="2">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非居民纳税人</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在中国境内无住所又</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不居住</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的个人</a:t>
                      </a:r>
                    </a:p>
                  </a:txBody>
                  <a:tcPr/>
                </a:tc>
                <a:tc rowSpan="2">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有限纳税义务</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3"/>
                  </a:ext>
                </a:extLst>
              </a:tr>
              <a:tr h="320040">
                <a:tc vMerge="1">
                  <a:txBody>
                    <a:bodyPr/>
                    <a:lstStyle/>
                    <a:p>
                      <a:endParaRPr lang="zh-CN" altLang="en-US"/>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在中国境内无住所，而在一个纳税年度内在中国境内</a:t>
                      </a:r>
                      <a:r>
                        <a:rPr lang="zh-CN" altLang="en-US"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居住不满一年</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的人</a:t>
                      </a:r>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5258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922638"/>
            <a:ext cx="6972313" cy="5511113"/>
          </a:xfrm>
          <a:prstGeom prst="rect">
            <a:avLst/>
          </a:prstGeom>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个人所得税的征税范围：</a:t>
            </a:r>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）工资、薪金所得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）个体工商户的生产、经营所得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）对企事业单位的承包经营、承租经营所得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）劳务报酬所得</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没有任职受雇</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）稿酬所得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）特许权使用费所得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7</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）利息、股息、红利所得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）财产租赁所得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）财产转让所得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）偶然所得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）其他所得</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779357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922638"/>
            <a:ext cx="6972313" cy="551111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个人所得税的税率：</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18" name="表格 17"/>
          <p:cNvGraphicFramePr>
            <a:graphicFrameLocks noGrp="1"/>
          </p:cNvGraphicFramePr>
          <p:nvPr>
            <p:extLst>
              <p:ext uri="{D42A27DB-BD31-4B8C-83A1-F6EECF244321}">
                <p14:modId xmlns:p14="http://schemas.microsoft.com/office/powerpoint/2010/main" val="1713772520"/>
              </p:ext>
            </p:extLst>
          </p:nvPr>
        </p:nvGraphicFramePr>
        <p:xfrm>
          <a:off x="491394" y="1735010"/>
          <a:ext cx="7268418" cy="3866720"/>
        </p:xfrm>
        <a:graphic>
          <a:graphicData uri="http://schemas.openxmlformats.org/drawingml/2006/table">
            <a:tbl>
              <a:tblPr firstRow="1" bandRow="1">
                <a:tableStyleId>{5C22544A-7EE6-4342-B048-85BDC9FD1C3A}</a:tableStyleId>
              </a:tblPr>
              <a:tblGrid>
                <a:gridCol w="1658682">
                  <a:extLst>
                    <a:ext uri="{9D8B030D-6E8A-4147-A177-3AD203B41FA5}">
                      <a16:colId xmlns:a16="http://schemas.microsoft.com/office/drawing/2014/main" val="20000"/>
                    </a:ext>
                  </a:extLst>
                </a:gridCol>
                <a:gridCol w="3303373">
                  <a:extLst>
                    <a:ext uri="{9D8B030D-6E8A-4147-A177-3AD203B41FA5}">
                      <a16:colId xmlns:a16="http://schemas.microsoft.com/office/drawing/2014/main" val="20001"/>
                    </a:ext>
                  </a:extLst>
                </a:gridCol>
                <a:gridCol w="2306363">
                  <a:extLst>
                    <a:ext uri="{9D8B030D-6E8A-4147-A177-3AD203B41FA5}">
                      <a16:colId xmlns:a16="http://schemas.microsoft.com/office/drawing/2014/main" val="20002"/>
                    </a:ext>
                  </a:extLst>
                </a:gridCol>
              </a:tblGrid>
              <a:tr h="370840">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税率形式</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具体税率</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适用的征收项目</a:t>
                      </a:r>
                    </a:p>
                  </a:txBody>
                  <a:tcPr/>
                </a:tc>
                <a:extLst>
                  <a:ext uri="{0D108BD9-81ED-4DB2-BD59-A6C34878D82A}">
                    <a16:rowId xmlns:a16="http://schemas.microsoft.com/office/drawing/2014/main" val="10000"/>
                  </a:ext>
                </a:extLst>
              </a:tr>
              <a:tr h="416560">
                <a:tc rowSpan="3">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超额累进税率</a:t>
                      </a:r>
                    </a:p>
                  </a:txBody>
                  <a:tcPr/>
                </a:tc>
                <a:tc>
                  <a:txBody>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3-45%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的七级超额累进税率</a:t>
                      </a:r>
                    </a:p>
                  </a:txBody>
                  <a:tcPr/>
                </a:tc>
                <a:tc>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工资、薪金所得</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1"/>
                  </a:ext>
                </a:extLst>
              </a:tr>
              <a:tr h="497840">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5-35%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的五级超额累进税率</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个体工商户的生产、经营所得</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2"/>
                  </a:ext>
                </a:extLst>
              </a:tr>
              <a:tr h="416560">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5-35%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的五级超额累进税率</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对企事业单位的承包经营、承租经营所得</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3"/>
                  </a:ext>
                </a:extLst>
              </a:tr>
              <a:tr h="530533">
                <a:tc rowSpan="3">
                  <a:txBody>
                    <a:bodyPr/>
                    <a:lstStyle/>
                    <a:p>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比例税率</a:t>
                      </a:r>
                    </a:p>
                  </a:txBody>
                  <a:tcPr/>
                </a:tc>
                <a:tc>
                  <a:txBody>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，收入畸高的加成征收</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劳务报酬所得</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4"/>
                  </a:ext>
                </a:extLst>
              </a:tr>
              <a:tr h="623620">
                <a:tc vMerge="1">
                  <a:txBody>
                    <a:bodyPr/>
                    <a:lstStyle/>
                    <a:p>
                      <a:endParaRPr lang="zh-CN" altLang="en-US"/>
                    </a:p>
                  </a:txBody>
                  <a:tcPr/>
                </a:tc>
                <a:tc>
                  <a:txBody>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，并按应纳税额减征</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稿酬所得</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5"/>
                  </a:ext>
                </a:extLst>
              </a:tr>
              <a:tr h="535460">
                <a:tc vMerge="1">
                  <a:txBody>
                    <a:bodyPr/>
                    <a:lstStyle/>
                    <a:p>
                      <a:endParaRPr lang="zh-CN" altLang="en-US"/>
                    </a:p>
                  </a:txBody>
                  <a:tcPr/>
                </a:tc>
                <a:tc>
                  <a:txBody>
                    <a:bodyPr/>
                    <a:lstStyle/>
                    <a:p>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zh-CN" altLang="en-US"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a:t>
                      </a:r>
                      <a:endParaRPr lang="en-US" altLang="zh-CN" baseline="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77004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213906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例题：根据个人所得税相关规定，下列收入中，按“劳务报酬所得”纳税的是</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．来源于非任职公司的董事费收人  </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．退休人员再任职取得的收入</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．担任任职公司的关联企业的监事取得的监事费收入</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．在任职公司担任监事的监事费收入 </a:t>
                </a:r>
              </a:p>
            </p:txBody>
          </p:sp>
        </p:grpSp>
      </p:grpSp>
    </p:spTree>
    <p:extLst>
      <p:ext uri="{BB962C8B-B14F-4D97-AF65-F5344CB8AC3E}">
        <p14:creationId xmlns:p14="http://schemas.microsoft.com/office/powerpoint/2010/main" val="1842530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2139067"/>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单选题</a:t>
                </a:r>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根据个人所得税相关规定，下列收入中，按“劳务报酬所得”纳税的是</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．来源于非任职公司的董事费收人  </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．退休人员再任职取得的收入</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．担任任职公司的关联企业的监事取得的监事费收入</a:t>
                </a:r>
              </a:p>
              <a:p>
                <a:r>
                  <a:rPr lang="en-US" altLang="zh-CN"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．在任职公司担任监事的监事费收入 </a:t>
                </a:r>
              </a:p>
            </p:txBody>
          </p:sp>
        </p:grpSp>
      </p:grpSp>
      <p:sp>
        <p:nvSpPr>
          <p:cNvPr id="26" name="内容占位符 2"/>
          <p:cNvSpPr txBox="1">
            <a:spLocks noChangeArrowheads="1"/>
          </p:cNvSpPr>
          <p:nvPr/>
        </p:nvSpPr>
        <p:spPr>
          <a:xfrm>
            <a:off x="422540" y="3513221"/>
            <a:ext cx="7106844"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p>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解析</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个人担任公司董事、监事，且不在公司任职、受雇的情形，取得的董事费按劳务报酬所得项目征税方法计算征收个人所得税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个人在公司</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包括关联公司</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任职、受雇，同时兼任董事、监事的，应将董事费、监事费与个人工资收入合并，统一按工资、薪金所得项目缴纳个人所得税。</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indent="0">
              <a:buNone/>
            </a:pP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4254769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22540" y="724216"/>
            <a:ext cx="7913841" cy="5869090"/>
          </a:xfrm>
          <a:prstGeom prst="rect">
            <a:avLst/>
          </a:prstGeom>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个人所得税应纳税额的计算：</a:t>
            </a:r>
            <a:endPar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某一类</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的应纳税额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该类应纳税所得额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b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该类</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收入总额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该类</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需减除的部分）</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X </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需减除的部分：</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）工资、薪金所得：</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（免征额，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2019</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日起）</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）个体工商户的生产、企事业单位承包经营：减除成本、费用等</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）劳动报酬所得、稿酬所得、特许权使用费所得、财产租赁所得：每次收入不超过</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4000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元的，减除费用</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800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4000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元以上的，减除</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的费用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）财产转让所得：减除财产原值和合理费用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）利息、股息、红利所得，偶然所得和其他所得：没有减除</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）免征项目</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152718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922638"/>
            <a:ext cx="6972313" cy="551111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个人所得税的税率：</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假设月入</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8000-5000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10000-8000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a:t>
            </a:r>
          </a:p>
          <a:p>
            <a:pPr marL="0" lvl="0" indent="0">
              <a:lnSpc>
                <a:spcPct val="120000"/>
              </a:lnSpc>
              <a:spcBef>
                <a:spcPts val="0"/>
              </a:spcBef>
              <a:buNone/>
            </a:pP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=290</a:t>
            </a:r>
          </a:p>
          <a:p>
            <a:pPr>
              <a:lnSpc>
                <a:spcPct val="120000"/>
              </a:lnSpc>
            </a:pPr>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29" y="1727757"/>
            <a:ext cx="5136935" cy="2345371"/>
          </a:xfrm>
          <a:prstGeom prst="rect">
            <a:avLst/>
          </a:prstGeom>
        </p:spPr>
      </p:pic>
    </p:spTree>
    <p:extLst>
      <p:ext uri="{BB962C8B-B14F-4D97-AF65-F5344CB8AC3E}">
        <p14:creationId xmlns:p14="http://schemas.microsoft.com/office/powerpoint/2010/main" val="2226566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922638"/>
            <a:ext cx="6972313" cy="551111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方法二：速算扣除数</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endPar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lvl="0" indent="0">
              <a:lnSpc>
                <a:spcPct val="120000"/>
              </a:lnSpc>
              <a:spcBef>
                <a:spcPts val="0"/>
              </a:spcBef>
              <a:buNone/>
            </a:pP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假设月入</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10%-210</a:t>
            </a:r>
          </a:p>
          <a:p>
            <a:pPr marL="0" lvl="0" indent="0">
              <a:lnSpc>
                <a:spcPct val="120000"/>
              </a:lnSpc>
              <a:spcBef>
                <a:spcPts val="0"/>
              </a:spcBef>
              <a:buNone/>
            </a:pPr>
            <a:r>
              <a:rPr lang="en-US" altLang="zh-CN" sz="2000" dirty="0">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=290</a:t>
            </a:r>
            <a:endParaRPr lang="en-US" altLang="zh-CN"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6" name="图片 5" descr="表格&#10;&#10;描述已自动生成">
            <a:extLst>
              <a:ext uri="{FF2B5EF4-FFF2-40B4-BE49-F238E27FC236}">
                <a16:creationId xmlns:a16="http://schemas.microsoft.com/office/drawing/2014/main" id="{6312689C-F135-E94D-9E56-BC1E8FD9E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821" y="1506956"/>
            <a:ext cx="6781800" cy="3390900"/>
          </a:xfrm>
          <a:prstGeom prst="rect">
            <a:avLst/>
          </a:prstGeom>
        </p:spPr>
      </p:pic>
    </p:spTree>
    <p:extLst>
      <p:ext uri="{BB962C8B-B14F-4D97-AF65-F5344CB8AC3E}">
        <p14:creationId xmlns:p14="http://schemas.microsoft.com/office/powerpoint/2010/main" val="1295675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659176"/>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例题：小李</a:t>
                </a:r>
                <a:r>
                  <a:rPr lang="en-US" altLang="zh-CN"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2019</a:t>
                </a:r>
                <a:r>
                  <a:rPr lang="zh-CN" altLang="en-US"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月份</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工资收入为</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元，被某公司邀请进行讲座收入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元，购买彩票中奖取得收入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元，问小李应当缴纳个人所得税为多少？</a:t>
                </a:r>
              </a:p>
            </p:txBody>
          </p:sp>
        </p:grpSp>
      </p:grpSp>
      <p:sp>
        <p:nvSpPr>
          <p:cNvPr id="27" name="内容占位符 2"/>
          <p:cNvSpPr txBox="1">
            <a:spLocks noChangeArrowheads="1"/>
          </p:cNvSpPr>
          <p:nvPr/>
        </p:nvSpPr>
        <p:spPr>
          <a:xfrm>
            <a:off x="498863" y="2912508"/>
            <a:ext cx="7106844" cy="2904246"/>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分类征收、分类计算</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8380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61867" y="1106293"/>
            <a:ext cx="7516005" cy="5388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流转税（货物和劳务税类）：</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a:t>
            </a: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b="1"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a:t>
            </a: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、营业税（</a:t>
            </a:r>
            <a:r>
              <a:rPr lang="en-US" altLang="zh-CN"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2016</a:t>
            </a: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a:t>
            </a:r>
            <a:r>
              <a:rPr lang="en-US" altLang="zh-CN"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日营改增）、关税</a:t>
            </a:r>
            <a:endParaRPr lang="en-US" altLang="zh-CN" sz="2200" b="1"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kumimoji="0" lang="zh-CN" altLang="en-US" sz="2200" b="1"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所得税：</a:t>
            </a:r>
            <a:r>
              <a:rPr kumimoji="0" lang="zh-CN" altLang="en-US" sz="2200" b="1"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a:t>
            </a:r>
            <a:r>
              <a:rPr kumimoji="0" lang="zh-CN" altLang="en-US" sz="2200" b="1"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kumimoji="0" lang="zh-CN" altLang="en-US" sz="2200" b="1"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a:t>
            </a:r>
            <a:endParaRPr kumimoji="0" lang="en-US" altLang="zh-CN" sz="2200" b="1" i="0" u="none" strike="noStrike" kern="1200" cap="none" spc="0" normalizeH="0" noProof="0" dirty="0">
              <a:ln>
                <a:noFill/>
              </a:ln>
              <a:solidFill>
                <a:srgbClr val="0070C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zh-CN" sz="2400" b="1"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小税种：</a:t>
            </a:r>
            <a:endParaRPr kumimoji="0" lang="en-US" altLang="zh-CN" sz="2200" b="1"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财产税：房产税、车船税等</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资源税：资源税、城镇土地使用税</a:t>
            </a:r>
            <a:endParaRPr lang="en-US" altLang="zh-CN"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行为税：印花税、车辆购置税、契税</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其他：城市维护建设税、耕地占用税、土地增值税、烟叶税等</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434804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659176"/>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例题：小李</a:t>
                </a:r>
                <a:r>
                  <a:rPr lang="en-US" altLang="zh-CN"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2019</a:t>
                </a:r>
                <a:r>
                  <a:rPr lang="zh-CN" altLang="en-US"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b="1" dirty="0">
                    <a:solidFill>
                      <a:schemeClr val="accent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月份</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工资收入为</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元，被某公司邀请进行讲座收入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元，购买彩票中奖取得收入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元，问小李应当缴纳个人所得税为多少？</a:t>
                </a:r>
              </a:p>
            </p:txBody>
          </p:sp>
        </p:grpSp>
      </p:grpSp>
      <p:sp>
        <p:nvSpPr>
          <p:cNvPr id="27" name="内容占位符 2"/>
          <p:cNvSpPr txBox="1">
            <a:spLocks noChangeArrowheads="1"/>
          </p:cNvSpPr>
          <p:nvPr/>
        </p:nvSpPr>
        <p:spPr>
          <a:xfrm>
            <a:off x="498863" y="2912508"/>
            <a:ext cx="7106844" cy="3253512"/>
          </a:xfrm>
          <a:prstGeom prst="rect">
            <a:avLst/>
          </a:prstGeom>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提示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分类征收、分类计算</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）工资收入的部分：应纳所得税额：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6000-5000=1000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3%=30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）劳动报酬的部分：应纳所得税额：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4000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20%=800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）偶然所得的部分：</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小李应缴纳的个人所得税为（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=930</a:t>
            </a: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53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585035"/>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小张</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2019</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月工资收入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12000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，以个人名字承担设计工作取得收入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元，出租房子取得租金</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元，出版书刊取得稿酬收入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元，问小张这个月缴纳个人所得税多少？</a:t>
                </a:r>
              </a:p>
            </p:txBody>
          </p:sp>
        </p:grpSp>
      </p:grpSp>
    </p:spTree>
    <p:extLst>
      <p:ext uri="{BB962C8B-B14F-4D97-AF65-F5344CB8AC3E}">
        <p14:creationId xmlns:p14="http://schemas.microsoft.com/office/powerpoint/2010/main" val="78257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1585035"/>
            <a:chOff x="874868" y="763497"/>
            <a:chExt cx="6648304" cy="3299801"/>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2658129"/>
              <a:chOff x="851801" y="1268644"/>
              <a:chExt cx="6727853" cy="2658129"/>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3"/>
                <a:ext cx="6727853" cy="2625410"/>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小张</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2019</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月工资收入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12000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，以个人名字承担设计工作取得收入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6000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元，出租房子取得租金</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元，出版书刊取得稿酬收入</a:t>
                </a:r>
                <a:r>
                  <a:rPr lang="en-US" altLang="zh-CN"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sz="1500" b="1"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元，问小张这个月缴纳个人所得税多少？</a:t>
                </a:r>
              </a:p>
            </p:txBody>
          </p:sp>
        </p:grpSp>
      </p:grpSp>
      <p:sp>
        <p:nvSpPr>
          <p:cNvPr id="26" name="内容占位符 2"/>
          <p:cNvSpPr txBox="1">
            <a:spLocks noChangeArrowheads="1"/>
          </p:cNvSpPr>
          <p:nvPr/>
        </p:nvSpPr>
        <p:spPr>
          <a:xfrm>
            <a:off x="498863" y="2811089"/>
            <a:ext cx="7106844" cy="3485556"/>
          </a:xfrm>
          <a:prstGeom prst="rect">
            <a:avLst/>
          </a:prstGeom>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答案：</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）工资收入的部分：应纳所得税：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12000-8000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10%=90+400=</a:t>
            </a:r>
            <a:r>
              <a:rPr lang="zh-CN"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90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）劳动报酬的部分：应纳所得税额：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6000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4800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4800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20%=960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）财产租赁取得收入的部分：应纳税所得额：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3000-800=2200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2200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20%=440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）稿酬所得的部分：应纳税所得额：</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10000*</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1-20%)=8000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应纳所得税：</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8000*20%*(1-30%)=1120</a:t>
            </a:r>
          </a:p>
          <a:p>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小李应缴纳的个人所得税为（</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1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946690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5475125"/>
            <a:chOff x="874868" y="763497"/>
            <a:chExt cx="6648304" cy="11398374"/>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10756702"/>
              <a:chOff x="851801" y="1268644"/>
              <a:chExt cx="6727853" cy="10756702"/>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2"/>
                <a:ext cx="6727853" cy="10723984"/>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．企业所得税实行的是（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．比例税率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定额税率</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超额累进税率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超率累进税率</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、以下项目中属于是企业所得税纳税人的是（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、个人独资企业</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、合伙企业</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、一人有限责任公司</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、居民个人</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、在计算企业所得税时可以从收入总额中扣除的项目是（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、资本性支出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、无形资产开发未形成资产部分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、违法经营罚款支出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、税收滞纳金</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、凡国务院部委级颁发的科学技术奖金都应当（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、免征个人所得税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、征收个人所得税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、减半征收个人所得税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、征收个人所得税</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、某受雇于外资企业工作的个人，在工作满</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年后，获得一套企业奖励的价值</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80</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万元的住房。那么，他在申报个人所得税时，应按照（      ）项目计算缴纳。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、劳务报酬所得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、偶然所得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、工资、薪金所得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、财产转让所得。</a:t>
                </a:r>
              </a:p>
            </p:txBody>
          </p:sp>
        </p:grpSp>
      </p:grpSp>
    </p:spTree>
    <p:extLst>
      <p:ext uri="{BB962C8B-B14F-4D97-AF65-F5344CB8AC3E}">
        <p14:creationId xmlns:p14="http://schemas.microsoft.com/office/powerpoint/2010/main" val="2288153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 </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其他税种</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46043" y="1719263"/>
            <a:ext cx="7702828"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（一）资源税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二）土地增值税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三）城镇土地使用税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891403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33587" y="1307390"/>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（一）资源税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AutoShape 3"/>
          <p:cNvSpPr>
            <a:spLocks noChangeArrowheads="1"/>
          </p:cNvSpPr>
          <p:nvPr/>
        </p:nvSpPr>
        <p:spPr bwMode="gray">
          <a:xfrm>
            <a:off x="2191971" y="2385682"/>
            <a:ext cx="5400675" cy="612775"/>
          </a:xfrm>
          <a:prstGeom prst="roundRect">
            <a:avLst>
              <a:gd name="adj" fmla="val 28750"/>
            </a:avLst>
          </a:prstGeom>
          <a:gradFill rotWithShape="1">
            <a:gsLst>
              <a:gs pos="0">
                <a:srgbClr val="A382E3"/>
              </a:gs>
              <a:gs pos="50000">
                <a:srgbClr val="855ADA"/>
              </a:gs>
              <a:gs pos="100000">
                <a:srgbClr val="A382E3"/>
              </a:gs>
            </a:gsLst>
            <a:lin ang="18900000" scaled="1"/>
          </a:gradFill>
          <a:ln w="9525">
            <a:round/>
            <a:headEnd/>
            <a:tailEnd/>
          </a:ln>
          <a:scene3d>
            <a:camera prst="legacyObliqueTopRight"/>
            <a:lightRig rig="legacyFlat3" dir="b"/>
          </a:scene3d>
          <a:sp3d extrusionH="303200" prstMaterial="legacyMatte">
            <a:bevelT w="13500" h="13500" prst="angle"/>
            <a:bevelB w="13500" h="13500" prst="angle"/>
            <a:extrusionClr>
              <a:schemeClr val="folHlink"/>
            </a:extrusionClr>
          </a:sp3d>
        </p:spPr>
        <p:txBody>
          <a:bodyPr wrap="none" anchor="ctr">
            <a:flatTx/>
          </a:bodyPr>
          <a:lstStyle/>
          <a:p>
            <a:r>
              <a:rPr kumimoji="0" lang="zh-CN" altLang="en-US" sz="2000" b="1" dirty="0">
                <a:solidFill>
                  <a:schemeClr val="bg1"/>
                </a:solidFill>
                <a:latin typeface="微软雅黑"/>
                <a:ea typeface="微软雅黑"/>
                <a:cs typeface="微软雅黑"/>
              </a:rPr>
              <a:t>资源税是以</a:t>
            </a:r>
            <a:r>
              <a:rPr kumimoji="0" lang="zh-CN" altLang="en-US" sz="2000" b="1" dirty="0">
                <a:solidFill>
                  <a:srgbClr val="FFFFFF"/>
                </a:solidFill>
                <a:latin typeface="微软雅黑"/>
                <a:ea typeface="微软雅黑"/>
                <a:cs typeface="微软雅黑"/>
              </a:rPr>
              <a:t>自然资源</a:t>
            </a:r>
            <a:r>
              <a:rPr kumimoji="0" lang="zh-CN" altLang="en-US" sz="2000" b="1" dirty="0">
                <a:solidFill>
                  <a:schemeClr val="bg1"/>
                </a:solidFill>
                <a:latin typeface="微软雅黑"/>
                <a:ea typeface="微软雅黑"/>
                <a:cs typeface="微软雅黑"/>
              </a:rPr>
              <a:t>为课税对象征收的一种税。</a:t>
            </a:r>
            <a:endParaRPr kumimoji="0" lang="en-US" altLang="zh-CN" sz="2000" b="1" dirty="0">
              <a:solidFill>
                <a:schemeClr val="bg1"/>
              </a:solidFill>
              <a:latin typeface="微软雅黑"/>
              <a:ea typeface="微软雅黑"/>
              <a:cs typeface="微软雅黑"/>
            </a:endParaRPr>
          </a:p>
        </p:txBody>
      </p:sp>
      <p:grpSp>
        <p:nvGrpSpPr>
          <p:cNvPr id="19" name="Group 4"/>
          <p:cNvGrpSpPr>
            <a:grpSpLocks/>
          </p:cNvGrpSpPr>
          <p:nvPr/>
        </p:nvGrpSpPr>
        <p:grpSpPr bwMode="auto">
          <a:xfrm>
            <a:off x="1510934" y="2998457"/>
            <a:ext cx="5392737" cy="796925"/>
            <a:chOff x="1008" y="1632"/>
            <a:chExt cx="3696" cy="624"/>
          </a:xfrm>
        </p:grpSpPr>
        <p:sp>
          <p:nvSpPr>
            <p:cNvPr id="20" name="Line 5"/>
            <p:cNvSpPr>
              <a:spLocks noChangeShapeType="1"/>
            </p:cNvSpPr>
            <p:nvPr/>
          </p:nvSpPr>
          <p:spPr bwMode="auto">
            <a:xfrm>
              <a:off x="1401" y="1962"/>
              <a:ext cx="3297"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4" name="Line 6"/>
            <p:cNvSpPr>
              <a:spLocks noChangeShapeType="1"/>
            </p:cNvSpPr>
            <p:nvPr/>
          </p:nvSpPr>
          <p:spPr bwMode="auto">
            <a:xfrm flipV="1">
              <a:off x="1008" y="1968"/>
              <a:ext cx="400" cy="28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 name="Line 7"/>
            <p:cNvSpPr>
              <a:spLocks noChangeShapeType="1"/>
            </p:cNvSpPr>
            <p:nvPr/>
          </p:nvSpPr>
          <p:spPr bwMode="auto">
            <a:xfrm flipV="1">
              <a:off x="2756" y="1632"/>
              <a:ext cx="700" cy="62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6" name="Line 8"/>
            <p:cNvSpPr>
              <a:spLocks noChangeShapeType="1"/>
            </p:cNvSpPr>
            <p:nvPr/>
          </p:nvSpPr>
          <p:spPr bwMode="auto">
            <a:xfrm flipV="1">
              <a:off x="4404" y="1968"/>
              <a:ext cx="300" cy="28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27" name="AutoShape 9"/>
          <p:cNvSpPr>
            <a:spLocks noChangeArrowheads="1"/>
          </p:cNvSpPr>
          <p:nvPr/>
        </p:nvSpPr>
        <p:spPr bwMode="gray">
          <a:xfrm>
            <a:off x="591771" y="4174794"/>
            <a:ext cx="1776413" cy="1835150"/>
          </a:xfrm>
          <a:prstGeom prst="roundRect">
            <a:avLst>
              <a:gd name="adj" fmla="val 4690"/>
            </a:avLst>
          </a:prstGeom>
          <a:gradFill rotWithShape="1">
            <a:gsLst>
              <a:gs pos="0">
                <a:srgbClr val="4EA7EA"/>
              </a:gs>
              <a:gs pos="50000">
                <a:srgbClr val="83C2F0"/>
              </a:gs>
              <a:gs pos="100000">
                <a:srgbClr val="4EA7EA"/>
              </a:gs>
            </a:gsLst>
            <a:lin ang="2700000" scaled="1"/>
          </a:gradFill>
          <a:ln w="9525">
            <a:round/>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kumimoji="0" lang="zh-CN" altLang="en-US" sz="1800"/>
          </a:p>
        </p:txBody>
      </p:sp>
      <p:sp>
        <p:nvSpPr>
          <p:cNvPr id="28" name="AutoShape 10"/>
          <p:cNvSpPr>
            <a:spLocks noChangeArrowheads="1"/>
          </p:cNvSpPr>
          <p:nvPr/>
        </p:nvSpPr>
        <p:spPr bwMode="gray">
          <a:xfrm>
            <a:off x="661621" y="3779507"/>
            <a:ext cx="1885950" cy="311150"/>
          </a:xfrm>
          <a:prstGeom prst="roundRect">
            <a:avLst>
              <a:gd name="adj" fmla="val 50000"/>
            </a:avLst>
          </a:prstGeom>
          <a:gradFill rotWithShape="1">
            <a:gsLst>
              <a:gs pos="0">
                <a:srgbClr val="4EA7EA"/>
              </a:gs>
              <a:gs pos="100000">
                <a:srgbClr val="244D6C"/>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kumimoji="0" lang="zh-CN" altLang="en-US" sz="2000"/>
          </a:p>
        </p:txBody>
      </p:sp>
      <p:sp>
        <p:nvSpPr>
          <p:cNvPr id="29" name="AutoShape 11"/>
          <p:cNvSpPr>
            <a:spLocks noChangeArrowheads="1"/>
          </p:cNvSpPr>
          <p:nvPr/>
        </p:nvSpPr>
        <p:spPr bwMode="gray">
          <a:xfrm>
            <a:off x="2893646" y="4163682"/>
            <a:ext cx="1819275" cy="1835150"/>
          </a:xfrm>
          <a:prstGeom prst="roundRect">
            <a:avLst>
              <a:gd name="adj" fmla="val 4690"/>
            </a:avLst>
          </a:prstGeom>
          <a:gradFill rotWithShape="1">
            <a:gsLst>
              <a:gs pos="0">
                <a:srgbClr val="93C052"/>
              </a:gs>
              <a:gs pos="50000">
                <a:srgbClr val="B4D386"/>
              </a:gs>
              <a:gs pos="100000">
                <a:srgbClr val="93C052"/>
              </a:gs>
            </a:gsLst>
            <a:lin ang="2700000" scaled="1"/>
          </a:gradFill>
          <a:ln w="9525">
            <a:round/>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endParaRPr kumimoji="0" lang="zh-CN" altLang="en-US" sz="1800"/>
          </a:p>
        </p:txBody>
      </p:sp>
      <p:sp>
        <p:nvSpPr>
          <p:cNvPr id="31" name="Text Box 13"/>
          <p:cNvSpPr txBox="1">
            <a:spLocks noChangeArrowheads="1"/>
          </p:cNvSpPr>
          <p:nvPr/>
        </p:nvSpPr>
        <p:spPr bwMode="gray">
          <a:xfrm>
            <a:off x="793384" y="4377994"/>
            <a:ext cx="1470025"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Arial" charset="0"/>
                <a:ea typeface="宋体" charset="0"/>
                <a:cs typeface="宋体" charset="0"/>
              </a:defRPr>
            </a:lvl1pPr>
            <a:lvl2pPr marL="742950" indent="-285750" eaLnBrk="0" hangingPunct="0">
              <a:defRPr kumimoji="1" sz="3200">
                <a:solidFill>
                  <a:schemeClr val="tx1"/>
                </a:solidFill>
                <a:latin typeface="Arial" charset="0"/>
                <a:ea typeface="宋体" charset="0"/>
              </a:defRPr>
            </a:lvl2pPr>
            <a:lvl3pPr marL="1143000" indent="-228600" eaLnBrk="0" hangingPunct="0">
              <a:defRPr kumimoji="1" sz="3200">
                <a:solidFill>
                  <a:schemeClr val="tx1"/>
                </a:solidFill>
                <a:latin typeface="Arial" charset="0"/>
                <a:ea typeface="宋体" charset="0"/>
              </a:defRPr>
            </a:lvl3pPr>
            <a:lvl4pPr marL="1600200" indent="-228600" eaLnBrk="0" hangingPunct="0">
              <a:defRPr kumimoji="1" sz="3200">
                <a:solidFill>
                  <a:schemeClr val="tx1"/>
                </a:solidFill>
                <a:latin typeface="Arial" charset="0"/>
                <a:ea typeface="宋体" charset="0"/>
              </a:defRPr>
            </a:lvl4pPr>
            <a:lvl5pPr marL="2057400" indent="-228600" eaLnBrk="0" hangingPunct="0">
              <a:defRPr kumimoji="1" sz="3200">
                <a:solidFill>
                  <a:schemeClr val="tx1"/>
                </a:solidFill>
                <a:latin typeface="Arial" charset="0"/>
                <a:ea typeface="宋体" charset="0"/>
              </a:defRPr>
            </a:lvl5pPr>
            <a:lvl6pPr marL="2514600" indent="-228600" eaLnBrk="0" fontAlgn="base" hangingPunct="0">
              <a:spcBef>
                <a:spcPct val="0"/>
              </a:spcBef>
              <a:spcAft>
                <a:spcPct val="0"/>
              </a:spcAft>
              <a:defRPr kumimoji="1" sz="3200">
                <a:solidFill>
                  <a:schemeClr val="tx1"/>
                </a:solidFill>
                <a:latin typeface="Arial" charset="0"/>
                <a:ea typeface="宋体" charset="0"/>
              </a:defRPr>
            </a:lvl6pPr>
            <a:lvl7pPr marL="2971800" indent="-228600" eaLnBrk="0" fontAlgn="base" hangingPunct="0">
              <a:spcBef>
                <a:spcPct val="0"/>
              </a:spcBef>
              <a:spcAft>
                <a:spcPct val="0"/>
              </a:spcAft>
              <a:defRPr kumimoji="1" sz="3200">
                <a:solidFill>
                  <a:schemeClr val="tx1"/>
                </a:solidFill>
                <a:latin typeface="Arial" charset="0"/>
                <a:ea typeface="宋体" charset="0"/>
              </a:defRPr>
            </a:lvl7pPr>
            <a:lvl8pPr marL="3429000" indent="-228600" eaLnBrk="0" fontAlgn="base" hangingPunct="0">
              <a:spcBef>
                <a:spcPct val="0"/>
              </a:spcBef>
              <a:spcAft>
                <a:spcPct val="0"/>
              </a:spcAft>
              <a:defRPr kumimoji="1" sz="3200">
                <a:solidFill>
                  <a:schemeClr val="tx1"/>
                </a:solidFill>
                <a:latin typeface="Arial" charset="0"/>
                <a:ea typeface="宋体" charset="0"/>
              </a:defRPr>
            </a:lvl8pPr>
            <a:lvl9pPr marL="3886200" indent="-228600" eaLnBrk="0" fontAlgn="base" hangingPunct="0">
              <a:spcBef>
                <a:spcPct val="0"/>
              </a:spcBef>
              <a:spcAft>
                <a:spcPct val="0"/>
              </a:spcAft>
              <a:defRPr kumimoji="1" sz="3200">
                <a:solidFill>
                  <a:schemeClr val="tx1"/>
                </a:solidFill>
                <a:latin typeface="Arial" charset="0"/>
                <a:ea typeface="宋体" charset="0"/>
              </a:defRPr>
            </a:lvl9pPr>
          </a:lstStyle>
          <a:p>
            <a:r>
              <a:rPr kumimoji="0" lang="zh-CN" altLang="en-US" sz="1600" b="1" dirty="0">
                <a:solidFill>
                  <a:srgbClr val="000000"/>
                </a:solidFill>
                <a:latin typeface="微软雅黑"/>
                <a:ea typeface="微软雅黑"/>
                <a:cs typeface="微软雅黑"/>
              </a:rPr>
              <a:t>就其因自然资源和开采条件差异而形成的级差收入征收的一种税。</a:t>
            </a:r>
            <a:endParaRPr kumimoji="0" lang="en-US" altLang="zh-CN" sz="1600" b="1" dirty="0">
              <a:solidFill>
                <a:srgbClr val="000000"/>
              </a:solidFill>
              <a:latin typeface="微软雅黑"/>
              <a:ea typeface="微软雅黑"/>
              <a:cs typeface="微软雅黑"/>
            </a:endParaRPr>
          </a:p>
        </p:txBody>
      </p:sp>
      <p:sp>
        <p:nvSpPr>
          <p:cNvPr id="32" name="Text Box 14"/>
          <p:cNvSpPr txBox="1">
            <a:spLocks noChangeArrowheads="1"/>
          </p:cNvSpPr>
          <p:nvPr/>
        </p:nvSpPr>
        <p:spPr bwMode="gray">
          <a:xfrm>
            <a:off x="2958734" y="4347832"/>
            <a:ext cx="168751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Arial" charset="0"/>
                <a:ea typeface="宋体" charset="0"/>
                <a:cs typeface="宋体" charset="0"/>
              </a:defRPr>
            </a:lvl1pPr>
            <a:lvl2pPr marL="742950" indent="-285750" eaLnBrk="0" hangingPunct="0">
              <a:defRPr kumimoji="1" sz="3200">
                <a:solidFill>
                  <a:schemeClr val="tx1"/>
                </a:solidFill>
                <a:latin typeface="Arial" charset="0"/>
                <a:ea typeface="宋体" charset="0"/>
              </a:defRPr>
            </a:lvl2pPr>
            <a:lvl3pPr marL="1143000" indent="-228600" eaLnBrk="0" hangingPunct="0">
              <a:defRPr kumimoji="1" sz="3200">
                <a:solidFill>
                  <a:schemeClr val="tx1"/>
                </a:solidFill>
                <a:latin typeface="Arial" charset="0"/>
                <a:ea typeface="宋体" charset="0"/>
              </a:defRPr>
            </a:lvl3pPr>
            <a:lvl4pPr marL="1600200" indent="-228600" eaLnBrk="0" hangingPunct="0">
              <a:defRPr kumimoji="1" sz="3200">
                <a:solidFill>
                  <a:schemeClr val="tx1"/>
                </a:solidFill>
                <a:latin typeface="Arial" charset="0"/>
                <a:ea typeface="宋体" charset="0"/>
              </a:defRPr>
            </a:lvl4pPr>
            <a:lvl5pPr marL="2057400" indent="-228600" eaLnBrk="0" hangingPunct="0">
              <a:defRPr kumimoji="1" sz="3200">
                <a:solidFill>
                  <a:schemeClr val="tx1"/>
                </a:solidFill>
                <a:latin typeface="Arial" charset="0"/>
                <a:ea typeface="宋体" charset="0"/>
              </a:defRPr>
            </a:lvl5pPr>
            <a:lvl6pPr marL="2514600" indent="-228600" eaLnBrk="0" fontAlgn="base" hangingPunct="0">
              <a:spcBef>
                <a:spcPct val="0"/>
              </a:spcBef>
              <a:spcAft>
                <a:spcPct val="0"/>
              </a:spcAft>
              <a:defRPr kumimoji="1" sz="3200">
                <a:solidFill>
                  <a:schemeClr val="tx1"/>
                </a:solidFill>
                <a:latin typeface="Arial" charset="0"/>
                <a:ea typeface="宋体" charset="0"/>
              </a:defRPr>
            </a:lvl6pPr>
            <a:lvl7pPr marL="2971800" indent="-228600" eaLnBrk="0" fontAlgn="base" hangingPunct="0">
              <a:spcBef>
                <a:spcPct val="0"/>
              </a:spcBef>
              <a:spcAft>
                <a:spcPct val="0"/>
              </a:spcAft>
              <a:defRPr kumimoji="1" sz="3200">
                <a:solidFill>
                  <a:schemeClr val="tx1"/>
                </a:solidFill>
                <a:latin typeface="Arial" charset="0"/>
                <a:ea typeface="宋体" charset="0"/>
              </a:defRPr>
            </a:lvl7pPr>
            <a:lvl8pPr marL="3429000" indent="-228600" eaLnBrk="0" fontAlgn="base" hangingPunct="0">
              <a:spcBef>
                <a:spcPct val="0"/>
              </a:spcBef>
              <a:spcAft>
                <a:spcPct val="0"/>
              </a:spcAft>
              <a:defRPr kumimoji="1" sz="3200">
                <a:solidFill>
                  <a:schemeClr val="tx1"/>
                </a:solidFill>
                <a:latin typeface="Arial" charset="0"/>
                <a:ea typeface="宋体" charset="0"/>
              </a:defRPr>
            </a:lvl8pPr>
            <a:lvl9pPr marL="3886200" indent="-228600" eaLnBrk="0" fontAlgn="base" hangingPunct="0">
              <a:spcBef>
                <a:spcPct val="0"/>
              </a:spcBef>
              <a:spcAft>
                <a:spcPct val="0"/>
              </a:spcAft>
              <a:defRPr kumimoji="1" sz="3200">
                <a:solidFill>
                  <a:schemeClr val="tx1"/>
                </a:solidFill>
                <a:latin typeface="Arial" charset="0"/>
                <a:ea typeface="宋体" charset="0"/>
              </a:defRPr>
            </a:lvl9pPr>
          </a:lstStyle>
          <a:p>
            <a:r>
              <a:rPr kumimoji="0" lang="zh-CN" altLang="en-US" sz="1600" b="1" dirty="0">
                <a:solidFill>
                  <a:srgbClr val="000000"/>
                </a:solidFill>
                <a:latin typeface="微软雅黑"/>
                <a:ea typeface="微软雅黑"/>
                <a:cs typeface="微软雅黑"/>
              </a:rPr>
              <a:t>加强资源管理，有利于促进企业合理开发、利用资源。</a:t>
            </a:r>
            <a:endParaRPr kumimoji="0" lang="en-US" altLang="zh-CN" sz="1600" b="1" dirty="0">
              <a:solidFill>
                <a:srgbClr val="000000"/>
              </a:solidFill>
              <a:latin typeface="微软雅黑"/>
              <a:ea typeface="微软雅黑"/>
              <a:cs typeface="微软雅黑"/>
            </a:endParaRPr>
          </a:p>
        </p:txBody>
      </p:sp>
      <p:sp>
        <p:nvSpPr>
          <p:cNvPr id="33" name="AutoShape 17"/>
          <p:cNvSpPr>
            <a:spLocks noChangeArrowheads="1"/>
          </p:cNvSpPr>
          <p:nvPr/>
        </p:nvSpPr>
        <p:spPr bwMode="gray">
          <a:xfrm>
            <a:off x="5312996" y="4174794"/>
            <a:ext cx="1776413" cy="1835150"/>
          </a:xfrm>
          <a:prstGeom prst="roundRect">
            <a:avLst>
              <a:gd name="adj" fmla="val 4690"/>
            </a:avLst>
          </a:prstGeom>
          <a:gradFill rotWithShape="1">
            <a:gsLst>
              <a:gs pos="0">
                <a:srgbClr val="9999FF"/>
              </a:gs>
              <a:gs pos="50000">
                <a:srgbClr val="B8B8FF"/>
              </a:gs>
              <a:gs pos="100000">
                <a:srgbClr val="9999FF"/>
              </a:gs>
            </a:gsLst>
            <a:lin ang="2700000" scaled="1"/>
          </a:gradFill>
          <a:ln w="9525">
            <a:round/>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endParaRPr kumimoji="0" lang="zh-CN" altLang="en-US" sz="1800"/>
          </a:p>
        </p:txBody>
      </p:sp>
      <p:sp>
        <p:nvSpPr>
          <p:cNvPr id="34" name="Text Box 18"/>
          <p:cNvSpPr txBox="1">
            <a:spLocks noChangeArrowheads="1"/>
          </p:cNvSpPr>
          <p:nvPr/>
        </p:nvSpPr>
        <p:spPr bwMode="gray">
          <a:xfrm>
            <a:off x="5360621" y="4257344"/>
            <a:ext cx="1655763"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3200">
                <a:solidFill>
                  <a:schemeClr val="tx1"/>
                </a:solidFill>
                <a:latin typeface="Arial" charset="0"/>
                <a:ea typeface="宋体" charset="0"/>
                <a:cs typeface="宋体" charset="0"/>
              </a:defRPr>
            </a:lvl1pPr>
            <a:lvl2pPr marL="742950" indent="-285750" eaLnBrk="0" hangingPunct="0">
              <a:defRPr kumimoji="1" sz="3200">
                <a:solidFill>
                  <a:schemeClr val="tx1"/>
                </a:solidFill>
                <a:latin typeface="Arial" charset="0"/>
                <a:ea typeface="宋体" charset="0"/>
              </a:defRPr>
            </a:lvl2pPr>
            <a:lvl3pPr marL="1143000" indent="-228600" eaLnBrk="0" hangingPunct="0">
              <a:defRPr kumimoji="1" sz="3200">
                <a:solidFill>
                  <a:schemeClr val="tx1"/>
                </a:solidFill>
                <a:latin typeface="Arial" charset="0"/>
                <a:ea typeface="宋体" charset="0"/>
              </a:defRPr>
            </a:lvl3pPr>
            <a:lvl4pPr marL="1600200" indent="-228600" eaLnBrk="0" hangingPunct="0">
              <a:defRPr kumimoji="1" sz="3200">
                <a:solidFill>
                  <a:schemeClr val="tx1"/>
                </a:solidFill>
                <a:latin typeface="Arial" charset="0"/>
                <a:ea typeface="宋体" charset="0"/>
              </a:defRPr>
            </a:lvl4pPr>
            <a:lvl5pPr marL="2057400" indent="-228600" eaLnBrk="0" hangingPunct="0">
              <a:defRPr kumimoji="1" sz="3200">
                <a:solidFill>
                  <a:schemeClr val="tx1"/>
                </a:solidFill>
                <a:latin typeface="Arial" charset="0"/>
                <a:ea typeface="宋体" charset="0"/>
              </a:defRPr>
            </a:lvl5pPr>
            <a:lvl6pPr marL="2514600" indent="-228600" eaLnBrk="0" fontAlgn="base" hangingPunct="0">
              <a:spcBef>
                <a:spcPct val="0"/>
              </a:spcBef>
              <a:spcAft>
                <a:spcPct val="0"/>
              </a:spcAft>
              <a:defRPr kumimoji="1" sz="3200">
                <a:solidFill>
                  <a:schemeClr val="tx1"/>
                </a:solidFill>
                <a:latin typeface="Arial" charset="0"/>
                <a:ea typeface="宋体" charset="0"/>
              </a:defRPr>
            </a:lvl6pPr>
            <a:lvl7pPr marL="2971800" indent="-228600" eaLnBrk="0" fontAlgn="base" hangingPunct="0">
              <a:spcBef>
                <a:spcPct val="0"/>
              </a:spcBef>
              <a:spcAft>
                <a:spcPct val="0"/>
              </a:spcAft>
              <a:defRPr kumimoji="1" sz="3200">
                <a:solidFill>
                  <a:schemeClr val="tx1"/>
                </a:solidFill>
                <a:latin typeface="Arial" charset="0"/>
                <a:ea typeface="宋体" charset="0"/>
              </a:defRPr>
            </a:lvl7pPr>
            <a:lvl8pPr marL="3429000" indent="-228600" eaLnBrk="0" fontAlgn="base" hangingPunct="0">
              <a:spcBef>
                <a:spcPct val="0"/>
              </a:spcBef>
              <a:spcAft>
                <a:spcPct val="0"/>
              </a:spcAft>
              <a:defRPr kumimoji="1" sz="3200">
                <a:solidFill>
                  <a:schemeClr val="tx1"/>
                </a:solidFill>
                <a:latin typeface="Arial" charset="0"/>
                <a:ea typeface="宋体" charset="0"/>
              </a:defRPr>
            </a:lvl8pPr>
            <a:lvl9pPr marL="3886200" indent="-228600" eaLnBrk="0" fontAlgn="base" hangingPunct="0">
              <a:spcBef>
                <a:spcPct val="0"/>
              </a:spcBef>
              <a:spcAft>
                <a:spcPct val="0"/>
              </a:spcAft>
              <a:defRPr kumimoji="1" sz="3200">
                <a:solidFill>
                  <a:schemeClr val="tx1"/>
                </a:solidFill>
                <a:latin typeface="Arial" charset="0"/>
                <a:ea typeface="宋体" charset="0"/>
              </a:defRPr>
            </a:lvl9pPr>
          </a:lstStyle>
          <a:p>
            <a:r>
              <a:rPr kumimoji="0" lang="zh-CN" altLang="en-US" sz="1600" b="1" dirty="0">
                <a:solidFill>
                  <a:srgbClr val="000000"/>
                </a:solidFill>
                <a:latin typeface="微软雅黑"/>
                <a:ea typeface="微软雅黑"/>
                <a:cs typeface="微软雅黑"/>
              </a:rPr>
              <a:t>与其他税种配合，有利于发挥税收杠杆的整体功能，增加国家的财政收入。</a:t>
            </a:r>
            <a:endParaRPr kumimoji="0" lang="en-US" altLang="zh-CN" sz="1600" b="1" dirty="0">
              <a:solidFill>
                <a:srgbClr val="000000"/>
              </a:solidFill>
              <a:latin typeface="微软雅黑"/>
              <a:ea typeface="微软雅黑"/>
              <a:cs typeface="微软雅黑"/>
            </a:endParaRPr>
          </a:p>
        </p:txBody>
      </p:sp>
      <p:sp>
        <p:nvSpPr>
          <p:cNvPr id="35" name="AutoShape 19"/>
          <p:cNvSpPr>
            <a:spLocks noChangeArrowheads="1"/>
          </p:cNvSpPr>
          <p:nvPr/>
        </p:nvSpPr>
        <p:spPr bwMode="gray">
          <a:xfrm>
            <a:off x="5389196" y="3779507"/>
            <a:ext cx="1887538" cy="311150"/>
          </a:xfrm>
          <a:prstGeom prst="roundRect">
            <a:avLst>
              <a:gd name="adj" fmla="val 50000"/>
            </a:avLst>
          </a:prstGeom>
          <a:gradFill rotWithShape="1">
            <a:gsLst>
              <a:gs pos="0">
                <a:srgbClr val="9999FF"/>
              </a:gs>
              <a:gs pos="100000">
                <a:srgbClr val="4747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kumimoji="0" lang="zh-CN" altLang="en-US" sz="1800"/>
          </a:p>
        </p:txBody>
      </p:sp>
      <p:sp>
        <p:nvSpPr>
          <p:cNvPr id="36" name="AutoShape 15"/>
          <p:cNvSpPr>
            <a:spLocks noChangeArrowheads="1"/>
          </p:cNvSpPr>
          <p:nvPr/>
        </p:nvSpPr>
        <p:spPr bwMode="gray">
          <a:xfrm>
            <a:off x="2994280" y="3724285"/>
            <a:ext cx="1931988" cy="311150"/>
          </a:xfrm>
          <a:prstGeom prst="roundRect">
            <a:avLst>
              <a:gd name="adj" fmla="val 50000"/>
            </a:avLst>
          </a:prstGeom>
          <a:gradFill rotWithShape="1">
            <a:gsLst>
              <a:gs pos="0">
                <a:srgbClr val="93C052"/>
              </a:gs>
              <a:gs pos="100000">
                <a:srgbClr val="44592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kumimoji="0" lang="zh-CN" altLang="en-US" sz="1800"/>
          </a:p>
        </p:txBody>
      </p:sp>
    </p:spTree>
    <p:extLst>
      <p:ext uri="{BB962C8B-B14F-4D97-AF65-F5344CB8AC3E}">
        <p14:creationId xmlns:p14="http://schemas.microsoft.com/office/powerpoint/2010/main" val="2180527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64949" y="988175"/>
            <a:ext cx="8229600" cy="5605130"/>
          </a:xfrm>
          <a:prstGeom prst="rect">
            <a:avLst/>
          </a:prstGeom>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）资源税纳税义务人：</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资源税纳税人是在中华人民共和国境内</a:t>
            </a:r>
            <a:r>
              <a:rPr lang="zh-CN" altLang="en-US" sz="26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开采应税资源的矿产品或者生产盐</a:t>
            </a: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的单位和个人。</a:t>
            </a:r>
            <a:endPar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20000"/>
              </a:lnSpc>
            </a:pPr>
            <a:r>
              <a:rPr lang="zh-CN" altLang="en-US" sz="2300" dirty="0">
                <a:ea typeface="华文细黑"/>
                <a:cs typeface="华文细黑"/>
              </a:rPr>
              <a:t>注意：</a:t>
            </a:r>
            <a:br>
              <a:rPr lang="zh-CN" altLang="en-US" sz="2300" dirty="0">
                <a:ea typeface="华文细黑"/>
                <a:cs typeface="华文细黑"/>
              </a:rPr>
            </a:br>
            <a:r>
              <a:rPr lang="zh-CN" altLang="en-US" sz="2300" dirty="0">
                <a:ea typeface="华文细黑"/>
                <a:cs typeface="华文细黑"/>
              </a:rPr>
              <a:t>　　</a:t>
            </a:r>
            <a:r>
              <a:rPr lang="en-US" altLang="zh-CN" sz="2300" dirty="0">
                <a:ea typeface="华文细黑"/>
                <a:cs typeface="华文细黑"/>
              </a:rPr>
              <a:t>1.</a:t>
            </a:r>
            <a:r>
              <a:rPr lang="zh-CN" altLang="en-US" sz="2300" dirty="0">
                <a:ea typeface="华文细黑"/>
                <a:cs typeface="华文细黑"/>
              </a:rPr>
              <a:t>资源税是对在中国境内生产或开采应税资源的单位或个人征收，而对</a:t>
            </a:r>
            <a:r>
              <a:rPr lang="zh-CN" altLang="en-US" sz="2300" dirty="0">
                <a:solidFill>
                  <a:srgbClr val="0070C0"/>
                </a:solidFill>
                <a:ea typeface="华文细黑"/>
                <a:cs typeface="华文细黑"/>
              </a:rPr>
              <a:t>进口</a:t>
            </a:r>
            <a:r>
              <a:rPr lang="zh-CN" altLang="en-US" sz="2300" dirty="0">
                <a:ea typeface="华文细黑"/>
                <a:cs typeface="华文细黑"/>
              </a:rPr>
              <a:t>应税资源产品的单位或个人</a:t>
            </a:r>
            <a:r>
              <a:rPr lang="zh-CN" altLang="en-US" sz="2300" dirty="0">
                <a:solidFill>
                  <a:srgbClr val="0070C0"/>
                </a:solidFill>
                <a:ea typeface="华文细黑"/>
                <a:cs typeface="华文细黑"/>
              </a:rPr>
              <a:t>不征</a:t>
            </a:r>
            <a:r>
              <a:rPr lang="zh-CN" altLang="en-US" sz="2300" dirty="0">
                <a:ea typeface="华文细黑"/>
                <a:cs typeface="华文细黑"/>
              </a:rPr>
              <a:t>资源税。</a:t>
            </a:r>
            <a:br>
              <a:rPr lang="zh-CN" altLang="en-US" sz="2300" dirty="0">
                <a:ea typeface="华文细黑"/>
                <a:cs typeface="华文细黑"/>
              </a:rPr>
            </a:br>
            <a:r>
              <a:rPr lang="zh-CN" altLang="en-US" sz="2300" dirty="0">
                <a:ea typeface="华文细黑"/>
                <a:cs typeface="华文细黑"/>
              </a:rPr>
              <a:t>　　</a:t>
            </a:r>
            <a:r>
              <a:rPr lang="en-US" altLang="zh-CN" sz="2300" dirty="0">
                <a:ea typeface="华文细黑"/>
                <a:cs typeface="华文细黑"/>
              </a:rPr>
              <a:t>2.</a:t>
            </a:r>
            <a:r>
              <a:rPr lang="zh-CN" altLang="en-US" sz="2300" dirty="0">
                <a:ea typeface="华文细黑"/>
                <a:cs typeface="华文细黑"/>
              </a:rPr>
              <a:t>资源税是对开采或生产应税资源进行销售或自用的单位和个人，在出厂销售或移作自用时一次性征收，而对已税产品批发、零售的单位和个人不再征收资源税。</a:t>
            </a:r>
            <a:br>
              <a:rPr lang="zh-CN" altLang="en-US" sz="2300" dirty="0">
                <a:ea typeface="华文细黑"/>
                <a:cs typeface="华文细黑"/>
              </a:rPr>
            </a:br>
            <a:r>
              <a:rPr lang="zh-CN" altLang="en-US" sz="2300" dirty="0">
                <a:ea typeface="华文细黑"/>
                <a:cs typeface="华文细黑"/>
              </a:rPr>
              <a:t>　　</a:t>
            </a:r>
            <a:r>
              <a:rPr lang="en-US" altLang="zh-CN" sz="2300" dirty="0">
                <a:ea typeface="华文细黑"/>
                <a:cs typeface="华文细黑"/>
              </a:rPr>
              <a:t>3.</a:t>
            </a:r>
            <a:r>
              <a:rPr lang="zh-CN" altLang="en-US" sz="2300" dirty="0">
                <a:ea typeface="华文细黑"/>
                <a:cs typeface="华文细黑"/>
              </a:rPr>
              <a:t>资源税的纳税义务人不仅包括符合规定的中国企业和个人，还包括外商投资企业和外国企业（除国务院另有规定以外）。</a:t>
            </a:r>
            <a:br>
              <a:rPr lang="zh-CN" altLang="en-US" sz="2300" dirty="0">
                <a:ea typeface="华文细黑"/>
                <a:cs typeface="华文细黑"/>
              </a:rPr>
            </a:br>
            <a:r>
              <a:rPr lang="zh-CN" altLang="en-US" sz="2300" dirty="0">
                <a:ea typeface="华文细黑"/>
                <a:cs typeface="华文细黑"/>
              </a:rPr>
              <a:t>　　</a:t>
            </a:r>
            <a:r>
              <a:rPr lang="en-US" altLang="zh-CN" sz="2300" dirty="0">
                <a:ea typeface="华文细黑"/>
                <a:cs typeface="华文细黑"/>
              </a:rPr>
              <a:t>4.</a:t>
            </a:r>
            <a:r>
              <a:rPr lang="zh-CN" altLang="en-US" sz="2300" dirty="0">
                <a:ea typeface="华文细黑"/>
                <a:cs typeface="华文细黑"/>
              </a:rPr>
              <a:t>中外合作开采石油、天然气，按照现行规定，只征收矿区使用费，暂不征收资源税。</a:t>
            </a:r>
            <a:br>
              <a:rPr lang="zh-CN" altLang="en-US" sz="2300" dirty="0">
                <a:ea typeface="华文细黑"/>
                <a:cs typeface="华文细黑"/>
              </a:rPr>
            </a:br>
            <a:endParaRPr lang="en-US" altLang="zh-CN" sz="2300" dirty="0">
              <a:ea typeface="华文细黑"/>
              <a:cs typeface="华文细黑"/>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834060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11355" y="1698332"/>
            <a:ext cx="7737516"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）资源税的特点：</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征收范围较小，只对特定资源征税；具有受益税性质</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是资源有偿分配</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；具有级差收入税的特点；实行从量定额征收。</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769979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aphicFrame>
        <p:nvGraphicFramePr>
          <p:cNvPr id="18" name="Group 47"/>
          <p:cNvGraphicFramePr>
            <a:graphicFrameLocks/>
          </p:cNvGraphicFramePr>
          <p:nvPr>
            <p:extLst>
              <p:ext uri="{D42A27DB-BD31-4B8C-83A1-F6EECF244321}">
                <p14:modId xmlns:p14="http://schemas.microsoft.com/office/powerpoint/2010/main" val="2573220445"/>
              </p:ext>
            </p:extLst>
          </p:nvPr>
        </p:nvGraphicFramePr>
        <p:xfrm>
          <a:off x="422540" y="1718150"/>
          <a:ext cx="8229600" cy="3886518"/>
        </p:xfrm>
        <a:graphic>
          <a:graphicData uri="http://schemas.openxmlformats.org/drawingml/2006/table">
            <a:tbl>
              <a:tblPr/>
              <a:tblGrid>
                <a:gridCol w="2089150">
                  <a:extLst>
                    <a:ext uri="{9D8B030D-6E8A-4147-A177-3AD203B41FA5}">
                      <a16:colId xmlns:a16="http://schemas.microsoft.com/office/drawing/2014/main" val="20000"/>
                    </a:ext>
                  </a:extLst>
                </a:gridCol>
                <a:gridCol w="4619625">
                  <a:extLst>
                    <a:ext uri="{9D8B030D-6E8A-4147-A177-3AD203B41FA5}">
                      <a16:colId xmlns:a16="http://schemas.microsoft.com/office/drawing/2014/main" val="20001"/>
                    </a:ext>
                  </a:extLst>
                </a:gridCol>
                <a:gridCol w="1520825">
                  <a:extLst>
                    <a:ext uri="{9D8B030D-6E8A-4147-A177-3AD203B41FA5}">
                      <a16:colId xmlns:a16="http://schemas.microsoft.com/office/drawing/2014/main" val="20002"/>
                    </a:ext>
                  </a:extLst>
                </a:gridCol>
              </a:tblGrid>
              <a:tr h="503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0000"/>
                          </a:solidFill>
                          <a:effectLst/>
                          <a:latin typeface="楷体_GB2312" charset="0"/>
                          <a:ea typeface="楷体_GB2312" charset="0"/>
                          <a:cs typeface="宋体" charset="0"/>
                        </a:rPr>
                        <a:t>税目</a:t>
                      </a:r>
                      <a:endParaRPr kumimoji="1" lang="zh-CN" altLang="en-US" sz="1800" b="0" i="0" u="none" strike="noStrike" cap="none" normalizeH="0" baseline="0" dirty="0">
                        <a:ln>
                          <a:noFill/>
                        </a:ln>
                        <a:solidFill>
                          <a:schemeClr val="tx1"/>
                        </a:solidFill>
                        <a:effectLst/>
                        <a:latin typeface="楷体_GB2312" charset="0"/>
                        <a:ea typeface="楷体_GB2312" charset="0"/>
                        <a:cs typeface="宋体"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latin typeface="楷体_GB2312" charset="0"/>
                          <a:ea typeface="楷体_GB2312" charset="0"/>
                          <a:cs typeface="宋体" charset="0"/>
                        </a:rPr>
                        <a:t>具体内容</a:t>
                      </a:r>
                      <a:endParaRPr kumimoji="1" lang="zh-CN" altLang="en-US" sz="1800" b="0" i="0" u="none" strike="noStrike" cap="none" normalizeH="0" baseline="0">
                        <a:ln>
                          <a:noFill/>
                        </a:ln>
                        <a:solidFill>
                          <a:schemeClr val="tx1"/>
                        </a:solidFill>
                        <a:effectLst/>
                        <a:latin typeface="楷体_GB2312" charset="0"/>
                        <a:ea typeface="楷体_GB2312" charset="0"/>
                        <a:cs typeface="宋体"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latin typeface="楷体_GB2312" charset="0"/>
                          <a:ea typeface="楷体_GB2312" charset="0"/>
                          <a:cs typeface="宋体" charset="0"/>
                        </a:rPr>
                        <a:t>税率</a:t>
                      </a:r>
                      <a:endParaRPr kumimoji="1" lang="zh-CN" altLang="en-US" sz="1800" b="0" i="0" u="none" strike="noStrike" cap="none" normalizeH="0" baseline="0">
                        <a:ln>
                          <a:noFill/>
                        </a:ln>
                        <a:solidFill>
                          <a:schemeClr val="tx1"/>
                        </a:solidFill>
                        <a:effectLst/>
                        <a:latin typeface="楷体_GB2312" charset="0"/>
                        <a:ea typeface="楷体_GB2312"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70C0"/>
                          </a:solidFill>
                          <a:effectLst/>
                          <a:latin typeface="楷体_GB2312" charset="0"/>
                          <a:ea typeface="楷体_GB2312" charset="0"/>
                          <a:cs typeface="楷体_GB2312" charset="0"/>
                        </a:rPr>
                        <a:t>原油</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指开采的天然原油，不包括人造石油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70C0"/>
                          </a:solidFill>
                          <a:effectLst/>
                          <a:latin typeface="Arial" charset="0"/>
                          <a:ea typeface="宋体" charset="0"/>
                          <a:cs typeface="宋体" charset="0"/>
                        </a:rPr>
                        <a:t>5% </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70C0"/>
                          </a:solidFill>
                          <a:effectLst/>
                          <a:latin typeface="楷体_GB2312" charset="0"/>
                          <a:ea typeface="楷体_GB2312" charset="0"/>
                          <a:cs typeface="楷体_GB2312" charset="0"/>
                        </a:rPr>
                        <a:t>天然气</a:t>
                      </a: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指专门开采或与原油同时开采的天然气，煤矿生产的天然气暂不征税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70C0"/>
                          </a:solidFill>
                          <a:effectLst/>
                          <a:latin typeface="Arial" charset="0"/>
                          <a:ea typeface="宋体" charset="0"/>
                          <a:cs typeface="宋体" charset="0"/>
                        </a:rPr>
                        <a:t>5%</a:t>
                      </a: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煤炭 </a:t>
                      </a:r>
                      <a:endParaRPr kumimoji="1" lang="en-US" altLang="zh-CN"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指原煤，不包括洗煤、选煤及其他煤炭制品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Arial" charset="0"/>
                          <a:ea typeface="宋体" charset="0"/>
                          <a:cs typeface="宋体" charset="0"/>
                        </a:rPr>
                        <a:t>2-8</a:t>
                      </a:r>
                      <a:r>
                        <a:rPr kumimoji="1" lang="zh-CN" altLang="en-US" sz="1800" b="0" i="0" u="none" strike="noStrike" cap="none" normalizeH="0" baseline="0">
                          <a:ln>
                            <a:noFill/>
                          </a:ln>
                          <a:solidFill>
                            <a:schemeClr val="tx1"/>
                          </a:solidFill>
                          <a:effectLst/>
                          <a:latin typeface="Arial" charset="0"/>
                          <a:ea typeface="宋体" charset="0"/>
                          <a:cs typeface="宋体" charset="0"/>
                        </a:rPr>
                        <a:t>元</a:t>
                      </a:r>
                      <a:r>
                        <a:rPr kumimoji="1" lang="en-US" altLang="zh-CN" sz="1800" b="0" i="0" u="none" strike="noStrike" cap="none" normalizeH="0" baseline="0">
                          <a:ln>
                            <a:noFill/>
                          </a:ln>
                          <a:solidFill>
                            <a:schemeClr val="tx1"/>
                          </a:solidFill>
                          <a:effectLst/>
                          <a:latin typeface="Arial" charset="0"/>
                          <a:ea typeface="宋体" charset="0"/>
                          <a:cs typeface="宋体" charset="0"/>
                        </a:rPr>
                        <a:t>/</a:t>
                      </a:r>
                      <a:r>
                        <a:rPr kumimoji="1" lang="zh-CN" altLang="en-US" sz="1800" b="0" i="0" u="none" strike="noStrike" cap="none" normalizeH="0" baseline="0">
                          <a:ln>
                            <a:noFill/>
                          </a:ln>
                          <a:solidFill>
                            <a:schemeClr val="tx1"/>
                          </a:solidFill>
                          <a:effectLst/>
                          <a:latin typeface="Arial" charset="0"/>
                          <a:ea typeface="宋体" charset="0"/>
                          <a:cs typeface="宋体" charset="0"/>
                        </a:rPr>
                        <a:t>吨 </a:t>
                      </a:r>
                      <a:endParaRPr kumimoji="1"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黑色金属矿原矿 </a:t>
                      </a:r>
                      <a:endParaRPr kumimoji="1" lang="en-US" altLang="zh-CN"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包括铁矿石、锰矿石、铬矿石</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Arial" charset="0"/>
                          <a:ea typeface="宋体" charset="0"/>
                          <a:cs typeface="宋体" charset="0"/>
                        </a:rPr>
                        <a:t>2-30</a:t>
                      </a:r>
                      <a:r>
                        <a:rPr kumimoji="1" lang="zh-CN" altLang="en-US" sz="1800" b="0" i="0" u="none" strike="noStrike" cap="none" normalizeH="0" baseline="0">
                          <a:ln>
                            <a:noFill/>
                          </a:ln>
                          <a:solidFill>
                            <a:schemeClr val="tx1"/>
                          </a:solidFill>
                          <a:effectLst/>
                          <a:latin typeface="Arial" charset="0"/>
                          <a:ea typeface="宋体" charset="0"/>
                          <a:cs typeface="宋体" charset="0"/>
                        </a:rPr>
                        <a:t>元</a:t>
                      </a:r>
                      <a:r>
                        <a:rPr kumimoji="1" lang="en-US" altLang="zh-CN" sz="1800" b="0" i="0" u="none" strike="noStrike" cap="none" normalizeH="0" baseline="0">
                          <a:ln>
                            <a:noFill/>
                          </a:ln>
                          <a:solidFill>
                            <a:schemeClr val="tx1"/>
                          </a:solidFill>
                          <a:effectLst/>
                          <a:latin typeface="Arial" charset="0"/>
                          <a:ea typeface="宋体" charset="0"/>
                          <a:cs typeface="宋体" charset="0"/>
                        </a:rPr>
                        <a:t>/</a:t>
                      </a:r>
                      <a:r>
                        <a:rPr kumimoji="1" lang="zh-CN" altLang="en-US" sz="1800" b="0" i="0" u="none" strike="noStrike" cap="none" normalizeH="0" baseline="0">
                          <a:ln>
                            <a:noFill/>
                          </a:ln>
                          <a:solidFill>
                            <a:schemeClr val="tx1"/>
                          </a:solidFill>
                          <a:effectLst/>
                          <a:latin typeface="Arial" charset="0"/>
                          <a:ea typeface="宋体" charset="0"/>
                          <a:cs typeface="宋体" charset="0"/>
                        </a:rPr>
                        <a:t>吨 </a:t>
                      </a:r>
                      <a:endParaRPr kumimoji="1"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有色金属矿原矿 </a:t>
                      </a:r>
                      <a:endParaRPr kumimoji="1" lang="en-US" altLang="zh-CN"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Arial" charset="0"/>
                          <a:ea typeface="宋体" charset="0"/>
                          <a:cs typeface="宋体" charset="0"/>
                        </a:rPr>
                        <a:t>0.4-30</a:t>
                      </a:r>
                      <a:r>
                        <a:rPr kumimoji="1" lang="zh-CN" altLang="en-US" sz="1800" b="0" i="0" u="none" strike="noStrike" cap="none" normalizeH="0" baseline="0">
                          <a:ln>
                            <a:noFill/>
                          </a:ln>
                          <a:solidFill>
                            <a:schemeClr val="tx1"/>
                          </a:solidFill>
                          <a:effectLst/>
                          <a:latin typeface="Arial" charset="0"/>
                          <a:ea typeface="宋体" charset="0"/>
                          <a:cs typeface="宋体" charset="0"/>
                        </a:rPr>
                        <a:t>元</a:t>
                      </a:r>
                      <a:r>
                        <a:rPr kumimoji="1" lang="en-US" altLang="zh-CN" sz="1800" b="0" i="0" u="none" strike="noStrike" cap="none" normalizeH="0" baseline="0">
                          <a:ln>
                            <a:noFill/>
                          </a:ln>
                          <a:solidFill>
                            <a:schemeClr val="tx1"/>
                          </a:solidFill>
                          <a:effectLst/>
                          <a:latin typeface="Arial" charset="0"/>
                          <a:ea typeface="宋体" charset="0"/>
                          <a:cs typeface="宋体" charset="0"/>
                        </a:rPr>
                        <a:t>/</a:t>
                      </a:r>
                      <a:r>
                        <a:rPr kumimoji="1" lang="zh-CN" altLang="en-US" sz="1800" b="0" i="0" u="none" strike="noStrike" cap="none" normalizeH="0" baseline="0">
                          <a:ln>
                            <a:noFill/>
                          </a:ln>
                          <a:solidFill>
                            <a:schemeClr val="tx1"/>
                          </a:solidFill>
                          <a:effectLst/>
                          <a:latin typeface="Arial" charset="0"/>
                          <a:ea typeface="宋体" charset="0"/>
                          <a:cs typeface="宋体" charset="0"/>
                        </a:rPr>
                        <a:t>吨 </a:t>
                      </a:r>
                      <a:endParaRPr kumimoji="1"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其他非金属矿原矿 </a:t>
                      </a:r>
                      <a:endParaRPr kumimoji="1" lang="en-US" altLang="zh-CN"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楷体_GB2312" charset="0"/>
                          <a:ea typeface="楷体_GB2312" charset="0"/>
                          <a:cs typeface="楷体_GB2312" charset="0"/>
                        </a:rPr>
                        <a:t>指原油、天然气、煤矿、井矿盐以外的非金属矿原矿</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Arial" charset="0"/>
                          <a:ea typeface="宋体" charset="0"/>
                          <a:cs typeface="宋体" charset="0"/>
                        </a:rPr>
                        <a:t>0.5-20</a:t>
                      </a:r>
                      <a:r>
                        <a:rPr kumimoji="1" lang="zh-CN" altLang="en-US" sz="1800" b="0" i="0" u="none" strike="noStrike" cap="none" normalizeH="0" baseline="0">
                          <a:ln>
                            <a:noFill/>
                          </a:ln>
                          <a:solidFill>
                            <a:schemeClr val="tx1"/>
                          </a:solidFill>
                          <a:effectLst/>
                          <a:latin typeface="Arial" charset="0"/>
                          <a:ea typeface="宋体" charset="0"/>
                          <a:cs typeface="宋体" charset="0"/>
                        </a:rPr>
                        <a:t>元</a:t>
                      </a:r>
                      <a:r>
                        <a:rPr kumimoji="1" lang="en-US" altLang="zh-CN" sz="1800" b="0" i="0" u="none" strike="noStrike" cap="none" normalizeH="0" baseline="0">
                          <a:ln>
                            <a:noFill/>
                          </a:ln>
                          <a:solidFill>
                            <a:schemeClr val="tx1"/>
                          </a:solidFill>
                          <a:effectLst/>
                          <a:latin typeface="Arial" charset="0"/>
                          <a:ea typeface="宋体" charset="0"/>
                          <a:cs typeface="宋体" charset="0"/>
                        </a:rPr>
                        <a:t>/</a:t>
                      </a:r>
                      <a:r>
                        <a:rPr kumimoji="1" lang="zh-CN" altLang="en-US" sz="1800" b="0" i="0" u="none" strike="noStrike" cap="none" normalizeH="0" baseline="0">
                          <a:ln>
                            <a:noFill/>
                          </a:ln>
                          <a:solidFill>
                            <a:schemeClr val="tx1"/>
                          </a:solidFill>
                          <a:effectLst/>
                          <a:latin typeface="Arial" charset="0"/>
                          <a:ea typeface="宋体" charset="0"/>
                          <a:cs typeface="宋体" charset="0"/>
                        </a:rPr>
                        <a:t>吨 </a:t>
                      </a:r>
                      <a:endParaRPr kumimoji="1"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盐 </a:t>
                      </a:r>
                      <a:endParaRPr kumimoji="1" lang="en-US" altLang="zh-CN" sz="1800" b="0" i="0" u="none" strike="noStrike" cap="none" normalizeH="0" baseline="0">
                        <a:ln>
                          <a:noFill/>
                        </a:ln>
                        <a:solidFill>
                          <a:schemeClr val="tx1"/>
                        </a:solidFill>
                        <a:effectLst/>
                        <a:latin typeface="楷体_GB2312" charset="0"/>
                        <a:ea typeface="楷体_GB2312" charset="0"/>
                        <a:cs typeface="楷体_GB2312" charset="0"/>
                      </a:endParaRPr>
                    </a:p>
                  </a:txBody>
                  <a:tcPr anchor="ctr" horzOverflow="overflow">
                    <a:lnL w="28575"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楷体_GB2312" charset="0"/>
                          <a:ea typeface="楷体_GB2312" charset="0"/>
                          <a:cs typeface="楷体_GB2312" charset="0"/>
                        </a:rPr>
                        <a:t>包括固体盐、液体盐。固体盐，包括海盐、湖盐原盐和井矿盐。液体盐，是指卤水。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chemeClr val="tx1"/>
                          </a:solidFill>
                          <a:effectLst/>
                          <a:latin typeface="Arial" charset="0"/>
                          <a:ea typeface="宋体" charset="0"/>
                          <a:cs typeface="宋体" charset="0"/>
                        </a:rPr>
                        <a:t>10-60</a:t>
                      </a:r>
                      <a:r>
                        <a:rPr kumimoji="1" lang="zh-CN" altLang="en-US" sz="1800" b="0" i="0" u="none" strike="noStrike" cap="none" normalizeH="0" baseline="0" dirty="0">
                          <a:ln>
                            <a:noFill/>
                          </a:ln>
                          <a:solidFill>
                            <a:schemeClr val="tx1"/>
                          </a:solidFill>
                          <a:effectLst/>
                          <a:latin typeface="Arial" charset="0"/>
                          <a:ea typeface="宋体" charset="0"/>
                          <a:cs typeface="宋体" charset="0"/>
                        </a:rPr>
                        <a:t>元</a:t>
                      </a:r>
                      <a:r>
                        <a:rPr kumimoji="1" lang="en-US" altLang="zh-CN" sz="1800" b="0" i="0" u="none" strike="noStrike" cap="none" normalizeH="0" baseline="0" dirty="0">
                          <a:ln>
                            <a:noFill/>
                          </a:ln>
                          <a:solidFill>
                            <a:schemeClr val="tx1"/>
                          </a:solidFill>
                          <a:effectLst/>
                          <a:latin typeface="Arial" charset="0"/>
                          <a:ea typeface="宋体" charset="0"/>
                          <a:cs typeface="宋体" charset="0"/>
                        </a:rPr>
                        <a:t>/</a:t>
                      </a:r>
                      <a:r>
                        <a:rPr kumimoji="1" lang="zh-CN" altLang="en-US" sz="1800" b="0" i="0" u="none" strike="noStrike" cap="none" normalizeH="0" baseline="0" dirty="0">
                          <a:ln>
                            <a:noFill/>
                          </a:ln>
                          <a:solidFill>
                            <a:schemeClr val="tx1"/>
                          </a:solidFill>
                          <a:effectLst/>
                          <a:latin typeface="Arial" charset="0"/>
                          <a:ea typeface="宋体" charset="0"/>
                          <a:cs typeface="宋体" charset="0"/>
                        </a:rPr>
                        <a:t>吨</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Arial" charset="0"/>
                          <a:ea typeface="宋体" charset="0"/>
                          <a:cs typeface="宋体" charset="0"/>
                        </a:rPr>
                        <a:t> </a:t>
                      </a:r>
                      <a:r>
                        <a:rPr kumimoji="1" lang="en-US" altLang="zh-CN" sz="1800" b="0" i="0" u="none" strike="noStrike" cap="none" normalizeH="0" baseline="0" dirty="0">
                          <a:ln>
                            <a:noFill/>
                          </a:ln>
                          <a:solidFill>
                            <a:schemeClr val="tx1"/>
                          </a:solidFill>
                          <a:effectLst/>
                          <a:latin typeface="Arial" charset="0"/>
                          <a:ea typeface="宋体" charset="0"/>
                          <a:cs typeface="宋体" charset="0"/>
                        </a:rPr>
                        <a:t>2-10</a:t>
                      </a:r>
                      <a:r>
                        <a:rPr kumimoji="1" lang="zh-CN" altLang="en-US" sz="1800" b="0" i="0" u="none" strike="noStrike" cap="none" normalizeH="0" baseline="0" dirty="0">
                          <a:ln>
                            <a:noFill/>
                          </a:ln>
                          <a:solidFill>
                            <a:schemeClr val="tx1"/>
                          </a:solidFill>
                          <a:effectLst/>
                          <a:latin typeface="Arial" charset="0"/>
                          <a:ea typeface="宋体" charset="0"/>
                          <a:cs typeface="宋体" charset="0"/>
                        </a:rPr>
                        <a:t>元</a:t>
                      </a:r>
                      <a:r>
                        <a:rPr kumimoji="1" lang="en-US" altLang="zh-CN" sz="1800" b="0" i="0" u="none" strike="noStrike" cap="none" normalizeH="0" baseline="0" dirty="0">
                          <a:ln>
                            <a:noFill/>
                          </a:ln>
                          <a:solidFill>
                            <a:schemeClr val="tx1"/>
                          </a:solidFill>
                          <a:effectLst/>
                          <a:latin typeface="Arial" charset="0"/>
                          <a:ea typeface="宋体" charset="0"/>
                          <a:cs typeface="宋体" charset="0"/>
                        </a:rPr>
                        <a:t>/</a:t>
                      </a:r>
                      <a:r>
                        <a:rPr kumimoji="1" lang="zh-CN" altLang="en-US" sz="1800" b="0" i="0" u="none" strike="noStrike" cap="none" normalizeH="0" baseline="0" dirty="0">
                          <a:ln>
                            <a:noFill/>
                          </a:ln>
                          <a:solidFill>
                            <a:schemeClr val="tx1"/>
                          </a:solidFill>
                          <a:effectLst/>
                          <a:latin typeface="Arial" charset="0"/>
                          <a:ea typeface="宋体" charset="0"/>
                          <a:cs typeface="宋体" charset="0"/>
                        </a:rPr>
                        <a:t>吨</a:t>
                      </a:r>
                      <a:endParaRPr kumimoji="1" lang="en-US" altLang="zh-CN" sz="1800" b="0" i="0" u="none" strike="noStrike" cap="none" normalizeH="0" baseline="0" dirty="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3744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11256" y="1698332"/>
            <a:ext cx="7921487"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）资源税的计算：</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solidFill>
                  <a:srgbClr val="0070C0"/>
                </a:solidFill>
                <a:latin typeface="楷体_GB2312" charset="0"/>
                <a:ea typeface="楷体_GB2312" charset="0"/>
                <a:cs typeface="楷体_GB2312" charset="0"/>
              </a:rPr>
              <a:t>从价定率</a:t>
            </a:r>
            <a:r>
              <a:rPr lang="zh-CN" altLang="en-US" sz="2200" dirty="0">
                <a:latin typeface="楷体_GB2312" charset="0"/>
                <a:ea typeface="楷体_GB2312" charset="0"/>
                <a:cs typeface="楷体_GB2312" charset="0"/>
              </a:rPr>
              <a:t>征收：应纳税额＝（不含增值税）销售额</a:t>
            </a:r>
            <a:r>
              <a:rPr lang="en-US" altLang="zh-CN" sz="2200" dirty="0">
                <a:latin typeface="楷体_GB2312" charset="0"/>
                <a:ea typeface="楷体_GB2312" charset="0"/>
                <a:cs typeface="楷体_GB2312" charset="0"/>
              </a:rPr>
              <a:t>×</a:t>
            </a:r>
            <a:r>
              <a:rPr lang="zh-CN" altLang="en-US" sz="2200" dirty="0">
                <a:latin typeface="楷体_GB2312" charset="0"/>
                <a:ea typeface="楷体_GB2312" charset="0"/>
                <a:cs typeface="楷体_GB2312" charset="0"/>
              </a:rPr>
              <a:t>比例税率</a:t>
            </a:r>
            <a:br>
              <a:rPr lang="zh-CN" altLang="en-US" sz="2200" dirty="0">
                <a:latin typeface="楷体_GB2312" charset="0"/>
                <a:ea typeface="楷体_GB2312" charset="0"/>
                <a:cs typeface="楷体_GB2312" charset="0"/>
              </a:rPr>
            </a:br>
            <a:r>
              <a:rPr lang="zh-CN" altLang="en-US" sz="2200" dirty="0">
                <a:solidFill>
                  <a:srgbClr val="0070C0"/>
                </a:solidFill>
                <a:latin typeface="楷体_GB2312" charset="0"/>
                <a:ea typeface="楷体_GB2312" charset="0"/>
                <a:cs typeface="楷体_GB2312" charset="0"/>
              </a:rPr>
              <a:t>从量定额</a:t>
            </a:r>
            <a:r>
              <a:rPr lang="zh-CN" altLang="en-US" sz="2200" dirty="0">
                <a:latin typeface="楷体_GB2312" charset="0"/>
                <a:ea typeface="楷体_GB2312" charset="0"/>
                <a:cs typeface="楷体_GB2312" charset="0"/>
              </a:rPr>
              <a:t>征收：应纳税额＝课税数量</a:t>
            </a:r>
            <a:r>
              <a:rPr lang="en-US" altLang="zh-CN" sz="2200" dirty="0">
                <a:latin typeface="楷体_GB2312" charset="0"/>
                <a:ea typeface="楷体_GB2312" charset="0"/>
                <a:cs typeface="楷体_GB2312" charset="0"/>
              </a:rPr>
              <a:t>×</a:t>
            </a:r>
            <a:r>
              <a:rPr lang="zh-CN" altLang="en-US" sz="2200" dirty="0">
                <a:latin typeface="楷体_GB2312" charset="0"/>
                <a:ea typeface="楷体_GB2312" charset="0"/>
                <a:cs typeface="楷体_GB2312" charset="0"/>
              </a:rPr>
              <a:t>适用的单位税额</a:t>
            </a:r>
            <a:br>
              <a:rPr lang="zh-CN" altLang="en-US" sz="2400" dirty="0">
                <a:latin typeface="楷体_GB2312" charset="0"/>
                <a:ea typeface="楷体_GB2312" charset="0"/>
                <a:cs typeface="楷体_GB2312" charset="0"/>
              </a:rPr>
            </a:br>
            <a:endParaRPr lang="en-US" altLang="zh-CN" sz="2400" dirty="0">
              <a:latin typeface="楷体_GB2312" charset="0"/>
              <a:ea typeface="楷体_GB2312" charset="0"/>
              <a:cs typeface="楷体_GB2312" charset="0"/>
            </a:endParaRPr>
          </a:p>
          <a:p>
            <a:r>
              <a:rPr lang="zh-CN" altLang="en-US" sz="2000" dirty="0">
                <a:solidFill>
                  <a:srgbClr val="0070C0"/>
                </a:solidFill>
                <a:latin typeface="楷体_GB2312" charset="0"/>
                <a:ea typeface="楷体_GB2312" charset="0"/>
                <a:cs typeface="楷体_GB2312" charset="0"/>
              </a:rPr>
              <a:t>销售额</a:t>
            </a:r>
            <a:r>
              <a:rPr lang="zh-CN" altLang="en-US" sz="2000" dirty="0">
                <a:latin typeface="楷体_GB2312" charset="0"/>
                <a:ea typeface="楷体_GB2312" charset="0"/>
                <a:cs typeface="楷体_GB2312" charset="0"/>
              </a:rPr>
              <a:t>为纳税人销售应税产品（原油、天然气）向购买方收取的全部价款和价外费用，但不包括收取的增值税销项税额。 </a:t>
            </a:r>
          </a:p>
          <a:p>
            <a:endParaRPr lang="zh-CN" altLang="en-US" sz="2000" dirty="0">
              <a:latin typeface="楷体_GB2312" charset="0"/>
              <a:ea typeface="楷体_GB2312" charset="0"/>
              <a:cs typeface="楷体_GB2312" charset="0"/>
            </a:endParaRPr>
          </a:p>
          <a:p>
            <a:r>
              <a:rPr lang="zh-CN" altLang="en-US" sz="2000" dirty="0">
                <a:solidFill>
                  <a:srgbClr val="0070C0"/>
                </a:solidFill>
                <a:latin typeface="楷体_GB2312" charset="0"/>
                <a:ea typeface="楷体_GB2312" charset="0"/>
                <a:cs typeface="楷体_GB2312" charset="0"/>
              </a:rPr>
              <a:t>课税数量</a:t>
            </a:r>
            <a:r>
              <a:rPr lang="zh-CN" altLang="en-US" sz="2000" dirty="0">
                <a:latin typeface="楷体_GB2312" charset="0"/>
                <a:ea typeface="楷体_GB2312" charset="0"/>
                <a:cs typeface="楷体_GB2312" charset="0"/>
              </a:rPr>
              <a:t>：销售数量或移送数量</a:t>
            </a:r>
            <a:endPar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99748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8" name="内容占位符 2"/>
          <p:cNvSpPr txBox="1">
            <a:spLocks/>
          </p:cNvSpPr>
          <p:nvPr/>
        </p:nvSpPr>
        <p:spPr>
          <a:xfrm>
            <a:off x="612757" y="1621487"/>
            <a:ext cx="7247063" cy="485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我国现行中央与地方税收收入划分情况：</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endParaRPr lang="en-US" altLang="zh-CN"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我国现行税收收入分为中央税、地方税和共享税。</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中央税：消费税、关税等</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lang="zh-CN" altLang="en-US"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共享税：增值税、企业所得税、个人所得税、资源税（海洋石油资源税归中央）、证券交易印花税</a:t>
            </a:r>
            <a:endParaRPr lang="en-US" altLang="zh-CN" sz="2200" dirty="0">
              <a:solidFill>
                <a:sysClr val="windowText" lastClr="0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lvl="0">
              <a:lnSpc>
                <a:spcPct val="100000"/>
              </a:lnSpc>
              <a:defRPr/>
            </a:pPr>
            <a:r>
              <a:rPr kumimoji="0" lang="zh-CN" altLang="en-US"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rPr>
              <a:t>地方税：房产税、车船税、车辆购置税、城镇土地使用税、环境保护税、契税、耕地占用税等</a:t>
            </a:r>
            <a:endParaRPr kumimoji="0" lang="en-US" altLang="zh-CN" sz="2200" b="0" i="0" u="none" strike="noStrike" kern="1200" cap="none" spc="0" normalizeH="0" noProof="0" dirty="0">
              <a:ln>
                <a:noFill/>
              </a:ln>
              <a:solidFill>
                <a:sysClr val="windowText" lastClr="000000"/>
              </a:solidFill>
              <a:effectLst/>
              <a:uLnTx/>
              <a:uFillTx/>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353462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二）土地增值税</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土地增值税是对有偿转让</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国有土地使用权</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及</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地上建筑物和其他附着物产权</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，取得增值收入的单位和个人征收的一种税。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）土地增值税纳税人：</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转让国有土地使用权、地上建筑物及其附着物并取得收入的单位和个人。包括内外资企业、行政事业单位、中外籍个人等。</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464888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36104" y="1719263"/>
            <a:ext cx="7861853"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2）土地增值税特点</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以转让房地产的增值额为计税依据</a:t>
            </a: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征税面比较广</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实行超率累进税率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实行按次征收</a:t>
            </a: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515085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3）土地增值税税率</a:t>
            </a:r>
            <a:endParaRPr lang="en-US" altLang="zh-CN"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土地增值税实行四级</a:t>
            </a:r>
            <a:r>
              <a:rPr lang="zh-CN" altLang="en-US" sz="24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超率累进税率</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，税率表如下：</a:t>
            </a:r>
            <a:endPar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应纳土地增值税＝土地增值额</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适用税率－扣除项目金额</a:t>
            </a:r>
            <a:r>
              <a:rPr lang="en-US" altLang="zh-CN"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速算扣除系数</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aphicFrame>
        <p:nvGraphicFramePr>
          <p:cNvPr id="18" name="Group 159"/>
          <p:cNvGraphicFramePr>
            <a:graphicFrameLocks noGrp="1"/>
          </p:cNvGraphicFramePr>
          <p:nvPr>
            <p:extLst>
              <p:ext uri="{D42A27DB-BD31-4B8C-83A1-F6EECF244321}">
                <p14:modId xmlns:p14="http://schemas.microsoft.com/office/powerpoint/2010/main" val="200169546"/>
              </p:ext>
            </p:extLst>
          </p:nvPr>
        </p:nvGraphicFramePr>
        <p:xfrm>
          <a:off x="719742" y="2810196"/>
          <a:ext cx="7720013" cy="2094548"/>
        </p:xfrm>
        <a:graphic>
          <a:graphicData uri="http://schemas.openxmlformats.org/drawingml/2006/table">
            <a:tbl>
              <a:tblPr/>
              <a:tblGrid>
                <a:gridCol w="992188">
                  <a:extLst>
                    <a:ext uri="{9D8B030D-6E8A-4147-A177-3AD203B41FA5}">
                      <a16:colId xmlns:a16="http://schemas.microsoft.com/office/drawing/2014/main" val="20000"/>
                    </a:ext>
                  </a:extLst>
                </a:gridCol>
                <a:gridCol w="3740150">
                  <a:extLst>
                    <a:ext uri="{9D8B030D-6E8A-4147-A177-3AD203B41FA5}">
                      <a16:colId xmlns:a16="http://schemas.microsoft.com/office/drawing/2014/main" val="20001"/>
                    </a:ext>
                  </a:extLst>
                </a:gridCol>
                <a:gridCol w="1214437">
                  <a:extLst>
                    <a:ext uri="{9D8B030D-6E8A-4147-A177-3AD203B41FA5}">
                      <a16:colId xmlns:a16="http://schemas.microsoft.com/office/drawing/2014/main" val="20002"/>
                    </a:ext>
                  </a:extLst>
                </a:gridCol>
                <a:gridCol w="1773238">
                  <a:extLst>
                    <a:ext uri="{9D8B030D-6E8A-4147-A177-3AD203B41FA5}">
                      <a16:colId xmlns:a16="http://schemas.microsoft.com/office/drawing/2014/main" val="20003"/>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800" b="1" i="0" u="none" strike="noStrike" cap="none" normalizeH="0" baseline="0" dirty="0">
                        <a:ln>
                          <a:noFill/>
                        </a:ln>
                        <a:solidFill>
                          <a:schemeClr val="tx1"/>
                        </a:solidFill>
                        <a:effectLst/>
                        <a:latin typeface="Arial" charset="0"/>
                        <a:ea typeface="宋体" charset="0"/>
                        <a:cs typeface="宋体"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增值额占</a:t>
                      </a:r>
                      <a:r>
                        <a:rPr kumimoji="1" lang="zh-CN" altLang="en-US" sz="1800" b="1" i="0" u="none" strike="noStrike" cap="none" normalizeH="0" baseline="0" dirty="0">
                          <a:ln>
                            <a:noFill/>
                          </a:ln>
                          <a:solidFill>
                            <a:srgbClr val="0070C0"/>
                          </a:solidFill>
                          <a:effectLst/>
                          <a:latin typeface="Times New Roman" charset="0"/>
                          <a:ea typeface="宋体" charset="0"/>
                          <a:cs typeface="宋体" charset="0"/>
                        </a:rPr>
                        <a:t>扣除项目</a:t>
                      </a: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金额比例</a:t>
                      </a:r>
                      <a:endParaRPr kumimoji="1" lang="zh-CN" altLang="en-US" sz="1800" b="1" i="0" u="none" strike="noStrike" cap="none" normalizeH="0" baseline="0" dirty="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charset="0"/>
                          <a:ea typeface="宋体" charset="0"/>
                          <a:cs typeface="宋体" charset="0"/>
                        </a:rPr>
                        <a:t>税率</a:t>
                      </a:r>
                      <a:endParaRPr kumimoji="1" lang="zh-CN" altLang="en-US"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速算扣除系数</a:t>
                      </a:r>
                      <a:endParaRPr kumimoji="1" lang="zh-CN" altLang="en-US" sz="1800" b="1" i="0" u="none" strike="noStrike" cap="none" normalizeH="0" baseline="0" dirty="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1</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　　</a:t>
                      </a:r>
                      <a:r>
                        <a:rPr kumimoji="1" lang="en-US" altLang="zh-CN" sz="1800" b="1" i="0" u="none" strike="noStrike" cap="none" normalizeH="0" baseline="0" dirty="0">
                          <a:ln>
                            <a:noFill/>
                          </a:ln>
                          <a:solidFill>
                            <a:srgbClr val="000000"/>
                          </a:solidFill>
                          <a:effectLst/>
                          <a:latin typeface="Times New Roman" charset="0"/>
                          <a:ea typeface="宋体" charset="0"/>
                          <a:cs typeface="宋体" charset="0"/>
                        </a:rPr>
                        <a:t>50%</a:t>
                      </a: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以下（含</a:t>
                      </a:r>
                      <a:r>
                        <a:rPr kumimoji="1" lang="en-US" altLang="zh-CN" sz="1800" b="1" i="0" u="none" strike="noStrike" cap="none" normalizeH="0" baseline="0" dirty="0">
                          <a:ln>
                            <a:noFill/>
                          </a:ln>
                          <a:solidFill>
                            <a:srgbClr val="000000"/>
                          </a:solidFill>
                          <a:effectLst/>
                          <a:latin typeface="Times New Roman" charset="0"/>
                          <a:ea typeface="宋体" charset="0"/>
                          <a:cs typeface="宋体" charset="0"/>
                        </a:rPr>
                        <a:t>50%</a:t>
                      </a:r>
                      <a:r>
                        <a:rPr kumimoji="1" lang="zh-CN" altLang="en-US" sz="1800" b="1" i="0" u="none" strike="noStrike" cap="none" normalizeH="0" baseline="0" dirty="0">
                          <a:ln>
                            <a:noFill/>
                          </a:ln>
                          <a:solidFill>
                            <a:srgbClr val="000000"/>
                          </a:solidFill>
                          <a:effectLst/>
                          <a:latin typeface="Times New Roman" charset="0"/>
                          <a:ea typeface="宋体" charset="0"/>
                          <a:cs typeface="宋体" charset="0"/>
                        </a:rPr>
                        <a:t>）</a:t>
                      </a:r>
                      <a:endParaRPr kumimoji="1" lang="zh-CN" altLang="en-US" sz="1800" b="1" i="0" u="none" strike="noStrike" cap="none" normalizeH="0" baseline="0" dirty="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30%</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0</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2</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charset="0"/>
                          <a:ea typeface="宋体" charset="0"/>
                          <a:cs typeface="宋体" charset="0"/>
                        </a:rPr>
                        <a:t>超过</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50%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100%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（含</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100%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a:t>
                      </a:r>
                      <a:endParaRPr kumimoji="1" lang="zh-CN" altLang="en-US"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40%</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5%</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3</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charset="0"/>
                          <a:ea typeface="宋体" charset="0"/>
                          <a:cs typeface="宋体" charset="0"/>
                        </a:rPr>
                        <a:t>　　超过</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100%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200%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（含</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200%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a:t>
                      </a:r>
                      <a:endParaRPr kumimoji="1" lang="zh-CN" altLang="en-US"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50%</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15%</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000000"/>
                          </a:solidFill>
                          <a:effectLst/>
                          <a:latin typeface="Times New Roman" charset="0"/>
                          <a:ea typeface="宋体" charset="0"/>
                          <a:cs typeface="宋体" charset="0"/>
                        </a:rPr>
                        <a:t>4</a:t>
                      </a:r>
                      <a:endParaRPr kumimoji="1" lang="en-US" altLang="zh-CN" sz="1800" b="1" i="0" u="none" strike="noStrike" cap="none" normalizeH="0" baseline="0" dirty="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rgbClr val="000000"/>
                          </a:solidFill>
                          <a:effectLst/>
                          <a:latin typeface="Times New Roman" charset="0"/>
                          <a:ea typeface="宋体" charset="0"/>
                          <a:cs typeface="宋体" charset="0"/>
                        </a:rPr>
                        <a:t>　　</a:t>
                      </a:r>
                      <a:r>
                        <a:rPr kumimoji="1" lang="en-US" altLang="zh-CN" sz="1800" b="1" i="0" u="none" strike="noStrike" cap="none" normalizeH="0" baseline="0">
                          <a:ln>
                            <a:noFill/>
                          </a:ln>
                          <a:solidFill>
                            <a:srgbClr val="000000"/>
                          </a:solidFill>
                          <a:effectLst/>
                          <a:latin typeface="Times New Roman" charset="0"/>
                          <a:ea typeface="宋体" charset="0"/>
                          <a:cs typeface="宋体" charset="0"/>
                        </a:rPr>
                        <a:t>200%</a:t>
                      </a:r>
                      <a:r>
                        <a:rPr kumimoji="1" lang="zh-CN" altLang="en-US" sz="1800" b="1" i="0" u="none" strike="noStrike" cap="none" normalizeH="0" baseline="0">
                          <a:ln>
                            <a:noFill/>
                          </a:ln>
                          <a:solidFill>
                            <a:srgbClr val="000000"/>
                          </a:solidFill>
                          <a:effectLst/>
                          <a:latin typeface="Times New Roman" charset="0"/>
                          <a:ea typeface="宋体" charset="0"/>
                          <a:cs typeface="宋体" charset="0"/>
                        </a:rPr>
                        <a:t>以上</a:t>
                      </a:r>
                      <a:endParaRPr kumimoji="1" lang="zh-CN" altLang="en-US"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rgbClr val="000000"/>
                          </a:solidFill>
                          <a:effectLst/>
                          <a:latin typeface="Times New Roman" charset="0"/>
                          <a:ea typeface="宋体" charset="0"/>
                          <a:cs typeface="宋体" charset="0"/>
                        </a:rPr>
                        <a:t>60%</a:t>
                      </a:r>
                      <a:endParaRPr kumimoji="1" lang="en-US" altLang="zh-CN" sz="1800" b="1" i="0" u="none" strike="noStrike" cap="none" normalizeH="0" baseline="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000000"/>
                          </a:solidFill>
                          <a:effectLst/>
                          <a:latin typeface="Times New Roman" charset="0"/>
                          <a:ea typeface="宋体" charset="0"/>
                          <a:cs typeface="宋体" charset="0"/>
                        </a:rPr>
                        <a:t>35%</a:t>
                      </a:r>
                      <a:endParaRPr kumimoji="1" lang="en-US" altLang="zh-CN" sz="1800" b="1" i="0" u="none" strike="noStrike" cap="none" normalizeH="0" baseline="0" dirty="0">
                        <a:ln>
                          <a:noFill/>
                        </a:ln>
                        <a:solidFill>
                          <a:schemeClr val="tx1"/>
                        </a:solidFill>
                        <a:effectLst/>
                        <a:latin typeface="Arial" charset="0"/>
                        <a:ea typeface="PMingLiU" charset="0"/>
                        <a:cs typeface="PMingLiU"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6399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46042" y="1719263"/>
            <a:ext cx="8040757"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五项扣除项目注释</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取得土地使用权所支付的金额</a:t>
            </a: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房地产开发成本</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房地产开发费用</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相关税费</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财政部规定的其他扣除项目</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1097863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64949" y="1361449"/>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（三）城镇土地使用税</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城镇土地使用税是以</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城镇土地</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为征税对象，对拥有土地使用权的单位和个人征收的一种税。</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AutoShape 5"/>
          <p:cNvSpPr>
            <a:spLocks noChangeArrowheads="1"/>
          </p:cNvSpPr>
          <p:nvPr/>
        </p:nvSpPr>
        <p:spPr bwMode="gray">
          <a:xfrm>
            <a:off x="2019300" y="4859936"/>
            <a:ext cx="5105400" cy="616736"/>
          </a:xfrm>
          <a:prstGeom prst="roundRect">
            <a:avLst>
              <a:gd name="adj" fmla="val 7574"/>
            </a:avLst>
          </a:prstGeom>
          <a:gradFill rotWithShape="1">
            <a:gsLst>
              <a:gs pos="0">
                <a:srgbClr val="93C052"/>
              </a:gs>
              <a:gs pos="50000">
                <a:srgbClr val="BDD996"/>
              </a:gs>
              <a:gs pos="100000">
                <a:srgbClr val="93C052"/>
              </a:gs>
            </a:gsLst>
            <a:lin ang="5400000" scaled="1"/>
          </a:gradFill>
          <a:ln>
            <a:noFill/>
          </a:ln>
          <a:extLst>
            <a:ext uri="{91240B29-F687-4f45-9708-019B960494DF}">
              <a14:hiddenLine xmlns="" xmlns:a14="http://schemas.microsoft.com/office/drawing/2010/main" w="28575" cap="rnd">
                <a:solidFill>
                  <a:srgbClr val="000000"/>
                </a:solidFill>
                <a:prstDash val="sysDot"/>
                <a:round/>
                <a:headEnd/>
                <a:tailEnd/>
              </a14:hiddenLine>
            </a:ext>
          </a:extLst>
        </p:spPr>
        <p:txBody>
          <a:bodyPr wrap="none" anchor="ctr"/>
          <a:lstStyle/>
          <a:p>
            <a:r>
              <a:rPr kumimoji="0" lang="en-US" altLang="zh-CN" sz="2200" b="1" dirty="0">
                <a:latin typeface="宋体" charset="0"/>
              </a:rPr>
              <a:t>3.</a:t>
            </a:r>
            <a:r>
              <a:rPr kumimoji="0" lang="zh-CN" altLang="en-US" sz="2200" b="1" dirty="0">
                <a:latin typeface="宋体" charset="0"/>
              </a:rPr>
              <a:t>实行差别幅度税额。</a:t>
            </a:r>
            <a:endParaRPr kumimoji="0" lang="en-US" altLang="zh-CN" sz="2200" b="1" dirty="0">
              <a:latin typeface="宋体" charset="0"/>
            </a:endParaRPr>
          </a:p>
        </p:txBody>
      </p:sp>
      <p:sp>
        <p:nvSpPr>
          <p:cNvPr id="19" name="AutoShape 7"/>
          <p:cNvSpPr>
            <a:spLocks noChangeArrowheads="1"/>
          </p:cNvSpPr>
          <p:nvPr/>
        </p:nvSpPr>
        <p:spPr bwMode="gray">
          <a:xfrm>
            <a:off x="2019300" y="3906316"/>
            <a:ext cx="5105400" cy="616736"/>
          </a:xfrm>
          <a:prstGeom prst="roundRect">
            <a:avLst>
              <a:gd name="adj" fmla="val 7574"/>
            </a:avLst>
          </a:prstGeom>
          <a:gradFill rotWithShape="1">
            <a:gsLst>
              <a:gs pos="0">
                <a:srgbClr val="93C052"/>
              </a:gs>
              <a:gs pos="50000">
                <a:srgbClr val="BDD996"/>
              </a:gs>
              <a:gs pos="100000">
                <a:srgbClr val="93C052"/>
              </a:gs>
            </a:gsLst>
            <a:lin ang="5400000" scaled="1"/>
          </a:gradFill>
          <a:ln>
            <a:noFill/>
          </a:ln>
          <a:extLst>
            <a:ext uri="{91240B29-F687-4f45-9708-019B960494DF}">
              <a14:hiddenLine xmlns="" xmlns:a14="http://schemas.microsoft.com/office/drawing/2010/main" w="28575" cap="rnd">
                <a:solidFill>
                  <a:srgbClr val="000000"/>
                </a:solidFill>
                <a:prstDash val="sysDot"/>
                <a:round/>
                <a:headEnd/>
                <a:tailEnd/>
              </a14:hiddenLine>
            </a:ext>
          </a:extLst>
        </p:spPr>
        <p:txBody>
          <a:bodyPr wrap="none" anchor="ctr"/>
          <a:lstStyle/>
          <a:p>
            <a:r>
              <a:rPr kumimoji="0" lang="en-US" altLang="zh-CN" sz="2200" b="1" dirty="0">
                <a:latin typeface="宋体" charset="0"/>
              </a:rPr>
              <a:t>2.</a:t>
            </a:r>
            <a:r>
              <a:rPr kumimoji="0" lang="zh-CN" altLang="en-US" sz="2200" b="1" dirty="0">
                <a:latin typeface="宋体" charset="0"/>
              </a:rPr>
              <a:t>征税范围广；</a:t>
            </a:r>
            <a:endParaRPr kumimoji="0" lang="en-US" altLang="zh-CN" sz="2200" b="1" dirty="0">
              <a:latin typeface="宋体" charset="0"/>
            </a:endParaRPr>
          </a:p>
        </p:txBody>
      </p:sp>
      <p:sp>
        <p:nvSpPr>
          <p:cNvPr id="20" name="AutoShape 5"/>
          <p:cNvSpPr>
            <a:spLocks noChangeArrowheads="1"/>
          </p:cNvSpPr>
          <p:nvPr/>
        </p:nvSpPr>
        <p:spPr bwMode="gray">
          <a:xfrm>
            <a:off x="2019300" y="2969691"/>
            <a:ext cx="5105400" cy="616736"/>
          </a:xfrm>
          <a:prstGeom prst="roundRect">
            <a:avLst>
              <a:gd name="adj" fmla="val 7574"/>
            </a:avLst>
          </a:prstGeom>
          <a:gradFill rotWithShape="1">
            <a:gsLst>
              <a:gs pos="0">
                <a:srgbClr val="93C052"/>
              </a:gs>
              <a:gs pos="50000">
                <a:srgbClr val="BDD996"/>
              </a:gs>
              <a:gs pos="100000">
                <a:srgbClr val="93C052"/>
              </a:gs>
            </a:gsLst>
            <a:lin ang="5400000" scaled="1"/>
          </a:gradFill>
          <a:ln>
            <a:noFill/>
          </a:ln>
          <a:extLst>
            <a:ext uri="{91240B29-F687-4f45-9708-019B960494DF}">
              <a14:hiddenLine xmlns="" xmlns:a14="http://schemas.microsoft.com/office/drawing/2010/main" w="28575" cap="rnd">
                <a:solidFill>
                  <a:srgbClr val="000000"/>
                </a:solidFill>
                <a:prstDash val="sysDot"/>
                <a:round/>
                <a:headEnd/>
                <a:tailEnd/>
              </a14:hiddenLine>
            </a:ext>
          </a:extLst>
        </p:spPr>
        <p:txBody>
          <a:bodyPr wrap="none" anchor="ctr"/>
          <a:lstStyle/>
          <a:p>
            <a:r>
              <a:rPr kumimoji="0" lang="en-US" altLang="zh-CN" sz="2200" b="1" dirty="0">
                <a:latin typeface="宋体" charset="0"/>
              </a:rPr>
              <a:t>1.</a:t>
            </a:r>
            <a:r>
              <a:rPr kumimoji="0" lang="zh-CN" altLang="en-US" sz="2200" b="1" dirty="0">
                <a:latin typeface="宋体" charset="0"/>
              </a:rPr>
              <a:t>征税对象是国有土地；</a:t>
            </a:r>
            <a:endParaRPr kumimoji="0" lang="en-US" altLang="zh-CN" sz="2200" b="1" dirty="0">
              <a:latin typeface="宋体" charset="0"/>
            </a:endParaRPr>
          </a:p>
        </p:txBody>
      </p:sp>
    </p:spTree>
    <p:extLst>
      <p:ext uri="{BB962C8B-B14F-4D97-AF65-F5344CB8AC3E}">
        <p14:creationId xmlns:p14="http://schemas.microsoft.com/office/powerpoint/2010/main" val="1500421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616226" y="1754359"/>
            <a:ext cx="7911548"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（2）城镇土地使用税纳税义务人：</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城镇土地使用税的纳税义务人，是使用城市、县城、建制镇和工矿区土地的单位和个人。</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）城镇土地使用税的征税范围是：</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城市、县城、建制镇和工矿区内属于国家所有和集体所有的土地，</a:t>
            </a:r>
            <a:r>
              <a:rPr lang="zh-CN" altLang="en-US" sz="2200" dirty="0">
                <a:solidFill>
                  <a:srgbClr val="0070C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不包括农村集体所有的土地</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b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注意</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公园、名胜古迹内的索道公司经营用地，应按规定缴纳城镇土地使用税。</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208861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719263"/>
            <a:ext cx="8229600" cy="4411662"/>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有幅度的定额税率，是该土地所在地段的税率。</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b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城镇土地使用税单位税额有较大差别。最高与最低税额之间相差</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倍，同一地区最高与最低税额之间相差</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倍。</a:t>
            </a:r>
            <a:b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b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经济落后地区，税额可适当降低，但降低额不得超过税率表中规定的最低税额</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30%</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。经济发达地区的适用税额可适当提高，但需报财政部批准。</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（全年）应纳税额＝实际占用应税土地面积</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平方米</a:t>
            </a:r>
            <a:r>
              <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适用税额 </a:t>
            </a:r>
          </a:p>
          <a:p>
            <a:endParaRPr lang="zh-CN" altLang="en-US" sz="2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470801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grpSp>
        <p:nvGrpSpPr>
          <p:cNvPr id="18" name="组合 17"/>
          <p:cNvGrpSpPr/>
          <p:nvPr/>
        </p:nvGrpSpPr>
        <p:grpSpPr>
          <a:xfrm>
            <a:off x="282974" y="729797"/>
            <a:ext cx="7146293" cy="5475125"/>
            <a:chOff x="874868" y="763497"/>
            <a:chExt cx="6648304" cy="11398374"/>
          </a:xfrm>
          <a:effectLst>
            <a:outerShdw blurRad="50800" dist="38100" dir="2700000" algn="tl" rotWithShape="0">
              <a:prstClr val="black">
                <a:alpha val="40000"/>
              </a:prstClr>
            </a:outerShdw>
          </a:effectLst>
        </p:grpSpPr>
        <p:sp>
          <p:nvSpPr>
            <p:cNvPr id="19" name="圆角矩形 18"/>
            <p:cNvSpPr/>
            <p:nvPr/>
          </p:nvSpPr>
          <p:spPr>
            <a:xfrm>
              <a:off x="874868" y="763497"/>
              <a:ext cx="6648304" cy="2625411"/>
            </a:xfrm>
            <a:prstGeom prst="roundRect">
              <a:avLst>
                <a:gd name="adj" fmla="val 8876"/>
              </a:avLst>
            </a:prstGeom>
            <a:gradFill flip="none" rotWithShape="1">
              <a:gsLst>
                <a:gs pos="0">
                  <a:srgbClr val="3333B2">
                    <a:shade val="30000"/>
                    <a:satMod val="115000"/>
                  </a:srgbClr>
                </a:gs>
                <a:gs pos="50000">
                  <a:srgbClr val="3333B2">
                    <a:shade val="67500"/>
                    <a:satMod val="115000"/>
                  </a:srgbClr>
                </a:gs>
                <a:gs pos="100000">
                  <a:srgbClr val="3333B2">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74868" y="1405169"/>
              <a:ext cx="6648304" cy="10756702"/>
              <a:chOff x="851801" y="1268644"/>
              <a:chExt cx="6727853" cy="10756702"/>
            </a:xfrm>
          </p:grpSpPr>
          <p:sp>
            <p:nvSpPr>
              <p:cNvPr id="24" name="矩形 23"/>
              <p:cNvSpPr/>
              <p:nvPr/>
            </p:nvSpPr>
            <p:spPr>
              <a:xfrm>
                <a:off x="851801" y="1268644"/>
                <a:ext cx="6727853" cy="1130257"/>
              </a:xfrm>
              <a:prstGeom prst="rect">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51801" y="1301362"/>
                <a:ext cx="6727853" cy="10723984"/>
              </a:xfrm>
              <a:prstGeom prst="roundRect">
                <a:avLst>
                  <a:gd name="adj" fmla="val 8876"/>
                </a:avLst>
              </a:prstGeom>
              <a:solidFill>
                <a:srgbClr val="CFC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、资源税的纳税环节应当是（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、开采时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、移送使用时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、生产销售时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、最终消费时</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、资源税的项目不包括（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、天然气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、天然矿泉水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、盐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、煤炭</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、下列税种，实行超率累进税率的是（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房产税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车船税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土地增值税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个人所得税</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4</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、下列税种中，不属于流转税类的税种是（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、增值税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、消费税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、营业税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、土地使用税</a:t>
                </a:r>
                <a:endPar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、遗产税的首要功能是（          ）。</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．防止贫富过分悬殊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B.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避免个人不劳而获</a:t>
                </a:r>
              </a:p>
              <a:p>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C.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增加财政收入                 </a:t>
                </a:r>
                <a:r>
                  <a:rPr lang="en-US" altLang="zh-CN"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D. </a:t>
                </a:r>
                <a:r>
                  <a:rPr lang="zh-CN" altLang="en-US" sz="1500" dirty="0">
                    <a:solidFill>
                      <a:schemeClr val="tx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鼓励慈善捐助</a:t>
                </a:r>
              </a:p>
            </p:txBody>
          </p:sp>
        </p:grpSp>
      </p:grpSp>
    </p:spTree>
    <p:extLst>
      <p:ext uri="{BB962C8B-B14F-4D97-AF65-F5344CB8AC3E}">
        <p14:creationId xmlns:p14="http://schemas.microsoft.com/office/powerpoint/2010/main" val="2025555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5"/>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中国税收制度改革</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pic>
        <p:nvPicPr>
          <p:cNvPr id="6" name="mda-kcgt1wrverf5qtsx.mp4" descr="mda-kcgt1wrverf5qtsx.mp4">
            <a:hlinkClick r:id="" action="ppaction://media"/>
            <a:extLst>
              <a:ext uri="{FF2B5EF4-FFF2-40B4-BE49-F238E27FC236}">
                <a16:creationId xmlns:a16="http://schemas.microsoft.com/office/drawing/2014/main" id="{23A3992D-B780-F34F-B90A-7E15DF5DF2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8000" y="1143000"/>
            <a:ext cx="8128000" cy="4572000"/>
          </a:xfrm>
          <a:prstGeom prst="rect">
            <a:avLst/>
          </a:prstGeom>
        </p:spPr>
      </p:pic>
    </p:spTree>
    <p:extLst>
      <p:ext uri="{BB962C8B-B14F-4D97-AF65-F5344CB8AC3E}">
        <p14:creationId xmlns:p14="http://schemas.microsoft.com/office/powerpoint/2010/main" val="220299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0"/>
            <a:ext cx="9144000" cy="6858000"/>
            <a:chOff x="0" y="0"/>
            <a:chExt cx="9144000" cy="6858000"/>
          </a:xfrm>
        </p:grpSpPr>
        <p:grpSp>
          <p:nvGrpSpPr>
            <p:cNvPr id="22" name="组合 21"/>
            <p:cNvGrpSpPr/>
            <p:nvPr/>
          </p:nvGrpSpPr>
          <p:grpSpPr>
            <a:xfrm>
              <a:off x="0" y="336885"/>
              <a:ext cx="9144000" cy="6184229"/>
              <a:chOff x="0" y="336885"/>
              <a:chExt cx="9144000" cy="6184229"/>
            </a:xfrm>
          </p:grpSpPr>
          <p:sp>
            <p:nvSpPr>
              <p:cNvPr id="16" name="矩形 15"/>
              <p:cNvSpPr/>
              <p:nvPr/>
            </p:nvSpPr>
            <p:spPr>
              <a:xfrm>
                <a:off x="0" y="336885"/>
                <a:ext cx="9144000" cy="6184229"/>
              </a:xfrm>
              <a:prstGeom prst="rect">
                <a:avLst/>
              </a:prstGeom>
              <a:solidFill>
                <a:srgbClr val="EA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1" name="图片 20"/>
              <p:cNvPicPr>
                <a:picLocks noChangeAspect="1"/>
              </p:cNvPicPr>
              <p:nvPr/>
            </p:nvPicPr>
            <p:blipFill>
              <a:blip r:embed="rId2"/>
              <a:stretch>
                <a:fillRect/>
              </a:stretch>
            </p:blipFill>
            <p:spPr>
              <a:xfrm flipV="1">
                <a:off x="3868526" y="6166022"/>
                <a:ext cx="3843715" cy="355092"/>
              </a:xfrm>
              <a:prstGeom prst="rect">
                <a:avLst/>
              </a:prstGeom>
            </p:spPr>
          </p:pic>
        </p:grpSp>
        <p:grpSp>
          <p:nvGrpSpPr>
            <p:cNvPr id="11" name="组合 10"/>
            <p:cNvGrpSpPr/>
            <p:nvPr/>
          </p:nvGrpSpPr>
          <p:grpSpPr>
            <a:xfrm>
              <a:off x="0" y="0"/>
              <a:ext cx="9144000" cy="336885"/>
              <a:chOff x="0" y="0"/>
              <a:chExt cx="9144000" cy="336885"/>
            </a:xfrm>
          </p:grpSpPr>
          <p:sp>
            <p:nvSpPr>
              <p:cNvPr id="4" name="矩形 3"/>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5" name="矩形 4"/>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sp>
          <p:nvSpPr>
            <p:cNvPr id="7" name="矩形 6"/>
            <p:cNvSpPr/>
            <p:nvPr/>
          </p:nvSpPr>
          <p:spPr>
            <a:xfrm>
              <a:off x="7712241" y="433137"/>
              <a:ext cx="1362905" cy="6160168"/>
            </a:xfrm>
            <a:prstGeom prst="rect">
              <a:avLst/>
            </a:prstGeom>
            <a:solidFill>
              <a:srgbClr val="D8D8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nvGrpSpPr>
            <p:cNvPr id="12" name="组合 11"/>
            <p:cNvGrpSpPr/>
            <p:nvPr/>
          </p:nvGrpSpPr>
          <p:grpSpPr>
            <a:xfrm>
              <a:off x="0" y="6521115"/>
              <a:ext cx="9144000" cy="336885"/>
              <a:chOff x="0" y="0"/>
              <a:chExt cx="9144000" cy="336885"/>
            </a:xfrm>
          </p:grpSpPr>
          <p:sp>
            <p:nvSpPr>
              <p:cNvPr id="13" name="矩形 12"/>
              <p:cNvSpPr/>
              <p:nvPr/>
            </p:nvSpPr>
            <p:spPr>
              <a:xfrm>
                <a:off x="0" y="1"/>
                <a:ext cx="4579749" cy="3368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sp>
            <p:nvSpPr>
              <p:cNvPr id="14" name="矩形 13"/>
              <p:cNvSpPr/>
              <p:nvPr/>
            </p:nvSpPr>
            <p:spPr>
              <a:xfrm>
                <a:off x="4579749" y="0"/>
                <a:ext cx="4564251" cy="336885"/>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prstClr val="white"/>
                  </a:solidFill>
                </a:endParaRPr>
              </a:p>
            </p:txBody>
          </p:sp>
        </p:grpSp>
      </p:grpSp>
      <p:sp>
        <p:nvSpPr>
          <p:cNvPr id="2" name="矩形 1"/>
          <p:cNvSpPr/>
          <p:nvPr/>
        </p:nvSpPr>
        <p:spPr>
          <a:xfrm>
            <a:off x="0" y="336885"/>
            <a:ext cx="9144000" cy="770020"/>
          </a:xfrm>
          <a:prstGeom prst="rect">
            <a:avLst/>
          </a:prstGeom>
          <a:gradFill flip="none" rotWithShape="1">
            <a:gsLst>
              <a:gs pos="22000">
                <a:srgbClr val="3333B2">
                  <a:alpha val="94000"/>
                </a:srgb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9</a:t>
            </a:r>
            <a:r>
              <a:rPr lang="en-US" altLang="zh-CN"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sz="3200" dirty="0">
                <a:solidFill>
                  <a:prstClr val="white"/>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中国税收制度改革</a:t>
            </a:r>
          </a:p>
        </p:txBody>
      </p:sp>
      <p:sp>
        <p:nvSpPr>
          <p:cNvPr id="15" name="内容占位符 2"/>
          <p:cNvSpPr txBox="1">
            <a:spLocks/>
          </p:cNvSpPr>
          <p:nvPr/>
        </p:nvSpPr>
        <p:spPr>
          <a:xfrm>
            <a:off x="491394" y="1253332"/>
            <a:ext cx="8301024" cy="451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400" dirty="0">
              <a:solidFill>
                <a:sysClr val="windowText" lastClr="000000"/>
              </a:solidFill>
            </a:endParaRPr>
          </a:p>
        </p:txBody>
      </p:sp>
      <p:sp>
        <p:nvSpPr>
          <p:cNvPr id="17" name="Rectangle 3"/>
          <p:cNvSpPr txBox="1">
            <a:spLocks noChangeArrowheads="1"/>
          </p:cNvSpPr>
          <p:nvPr/>
        </p:nvSpPr>
        <p:spPr>
          <a:xfrm>
            <a:off x="457200" y="1499817"/>
            <a:ext cx="8229600" cy="4631108"/>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 （一）税制改革的基本原则</a:t>
            </a:r>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sz="22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自</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2013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年开始，国家统计局根据新的中国统一城乡可比的统计标准，并对历史基础数据进行整理计算，公布了</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年以来的基尼系数。数据显示，自</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2003</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年以来，我国基尼系数一直处在全球平均水平</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0.44</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之上，</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2008</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年达到最高点</a:t>
            </a:r>
            <a:r>
              <a:rPr lang="en-US" altLang="zh-CN"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0.491</a:t>
            </a:r>
            <a:r>
              <a:rPr lang="zh-CN" altLang="en-US" sz="20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，之后基尼系数呈回落态势。</a:t>
            </a:r>
          </a:p>
          <a:p>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endParaRPr lang="zh-CN" altLang="en-US" sz="2800" b="1"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8" name="图片 3">
            <a:extLst>
              <a:ext uri="{FF2B5EF4-FFF2-40B4-BE49-F238E27FC236}">
                <a16:creationId xmlns:a16="http://schemas.microsoft.com/office/drawing/2014/main" id="{DE5DD2CA-7C12-534E-B08D-B911C9C39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644" y="2113169"/>
            <a:ext cx="41767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483726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6353</TotalTime>
  <Words>8153</Words>
  <Application>Microsoft Macintosh PowerPoint</Application>
  <PresentationFormat>全屏显示(4:3)</PresentationFormat>
  <Paragraphs>752</Paragraphs>
  <Slides>101</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101</vt:i4>
      </vt:variant>
    </vt:vector>
  </HeadingPairs>
  <TitlesOfParts>
    <vt:vector size="115" baseType="lpstr">
      <vt:lpstr>阿里巴巴普惠体 B</vt:lpstr>
      <vt:lpstr>阿里巴巴普惠体 M</vt:lpstr>
      <vt:lpstr>阿里巴巴普惠体 R</vt:lpstr>
      <vt:lpstr>等线</vt:lpstr>
      <vt:lpstr>楷体_GB2312</vt:lpstr>
      <vt:lpstr>宋体</vt:lpstr>
      <vt:lpstr>微软雅黑</vt:lpstr>
      <vt:lpstr>Adobe 仿宋 Std R</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 WANG</dc:creator>
  <cp:lastModifiedBy>15795</cp:lastModifiedBy>
  <cp:revision>355</cp:revision>
  <dcterms:created xsi:type="dcterms:W3CDTF">2015-12-27T08:13:34Z</dcterms:created>
  <dcterms:modified xsi:type="dcterms:W3CDTF">2021-05-26T08:30:37Z</dcterms:modified>
</cp:coreProperties>
</file>